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60"/>
  </p:notesMasterIdLst>
  <p:handoutMasterIdLst>
    <p:handoutMasterId r:id="rId61"/>
  </p:handoutMasterIdLst>
  <p:sldIdLst>
    <p:sldId id="256" r:id="rId2"/>
    <p:sldId id="295" r:id="rId3"/>
    <p:sldId id="258" r:id="rId4"/>
    <p:sldId id="339" r:id="rId5"/>
    <p:sldId id="338" r:id="rId6"/>
    <p:sldId id="296" r:id="rId7"/>
    <p:sldId id="298" r:id="rId8"/>
    <p:sldId id="299" r:id="rId9"/>
    <p:sldId id="300" r:id="rId10"/>
    <p:sldId id="301" r:id="rId11"/>
    <p:sldId id="302" r:id="rId12"/>
    <p:sldId id="303" r:id="rId13"/>
    <p:sldId id="305" r:id="rId14"/>
    <p:sldId id="306" r:id="rId15"/>
    <p:sldId id="307" r:id="rId16"/>
    <p:sldId id="308" r:id="rId17"/>
    <p:sldId id="309" r:id="rId18"/>
    <p:sldId id="311" r:id="rId19"/>
    <p:sldId id="310" r:id="rId20"/>
    <p:sldId id="312" r:id="rId21"/>
    <p:sldId id="313" r:id="rId22"/>
    <p:sldId id="314" r:id="rId23"/>
    <p:sldId id="315" r:id="rId24"/>
    <p:sldId id="316" r:id="rId25"/>
    <p:sldId id="317" r:id="rId26"/>
    <p:sldId id="318" r:id="rId27"/>
    <p:sldId id="320" r:id="rId28"/>
    <p:sldId id="321" r:id="rId29"/>
    <p:sldId id="362" r:id="rId30"/>
    <p:sldId id="323" r:id="rId31"/>
    <p:sldId id="326" r:id="rId32"/>
    <p:sldId id="327" r:id="rId33"/>
    <p:sldId id="328" r:id="rId34"/>
    <p:sldId id="329" r:id="rId35"/>
    <p:sldId id="330" r:id="rId36"/>
    <p:sldId id="331" r:id="rId37"/>
    <p:sldId id="332" r:id="rId38"/>
    <p:sldId id="333" r:id="rId39"/>
    <p:sldId id="334" r:id="rId40"/>
    <p:sldId id="335" r:id="rId41"/>
    <p:sldId id="336" r:id="rId42"/>
    <p:sldId id="337" r:id="rId43"/>
    <p:sldId id="341" r:id="rId44"/>
    <p:sldId id="342" r:id="rId45"/>
    <p:sldId id="343" r:id="rId46"/>
    <p:sldId id="344" r:id="rId47"/>
    <p:sldId id="345" r:id="rId48"/>
    <p:sldId id="346" r:id="rId49"/>
    <p:sldId id="347" r:id="rId50"/>
    <p:sldId id="361" r:id="rId51"/>
    <p:sldId id="359" r:id="rId52"/>
    <p:sldId id="358" r:id="rId53"/>
    <p:sldId id="352" r:id="rId54"/>
    <p:sldId id="357" r:id="rId55"/>
    <p:sldId id="360" r:id="rId56"/>
    <p:sldId id="355" r:id="rId57"/>
    <p:sldId id="356" r:id="rId58"/>
    <p:sldId id="292" r:id="rId59"/>
  </p:sldIdLst>
  <p:sldSz cx="12192000" cy="6858000"/>
  <p:notesSz cx="6858000" cy="9144000"/>
  <p:embeddedFontLst>
    <p:embeddedFont>
      <p:font typeface="맑은 고딕" panose="020B0503020000020004" pitchFamily="50" charset="-127"/>
      <p:regular r:id="rId62"/>
      <p:bold r:id="rId6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jaewook97@naver.com" initials="l" lastIdx="7" clrIdx="0">
    <p:extLst>
      <p:ext uri="{19B8F6BF-5375-455C-9EA6-DF929625EA0E}">
        <p15:presenceInfo xmlns:p15="http://schemas.microsoft.com/office/powerpoint/2012/main" userId="67403ec8f503d0c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EEE"/>
    <a:srgbClr val="262626"/>
    <a:srgbClr val="E0E0E0"/>
    <a:srgbClr val="757575"/>
    <a:srgbClr val="BDBDBD"/>
    <a:srgbClr val="D0CECE"/>
    <a:srgbClr val="D6DCE5"/>
    <a:srgbClr val="9E9E9E"/>
    <a:srgbClr val="FFF2CC"/>
    <a:srgbClr val="61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5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2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2.fntdata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handoutMaster" Target="handoutMasters/handout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43D3C15E-E4D2-4FF7-B5E1-BB0755E4D51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7966C83-1EB3-4DDF-A7BC-0FE42B3BBF6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E60DA6-3913-4D8B-A4A8-567BC1DAB03B}" type="datetimeFigureOut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DD6133D-62B4-4A64-8876-6969584F7D0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964287B-B221-4734-88B7-F7256315A47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791E9-7357-466C-A25F-52203997BB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229353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BB8B1-5DBD-45AE-BD04-B0B5FE6F436E}" type="datetimeFigureOut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2AE2DA-26F7-45B7-A1F0-BDB59064E9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527883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924D65-A35B-4A5E-B7BB-92079FD90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43DA51F-0788-4A1E-BC64-7D6A6C1BB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F54A86-6E5C-4A18-8B35-7A49A8116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84A77-3A13-4B83-BBF3-EACFCADC229F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648579B-4EBC-42E9-AED2-7421D7D66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1DA32F-CF95-41B8-AA8C-78CAEC970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814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BFF278-CE26-4B66-9632-40D6B44E6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8F2145D-CA15-448B-A8FF-6F535CA5C0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B34891E-6C99-46AA-99F3-60AD96736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0372D-5C7A-4F69-B409-0DF8BD08B179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479D7BC-5161-4E92-9972-B8D0865FD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35A00EC-39FB-40B3-9B11-86D30EAB6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1687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12D5E5-1C18-4505-8788-DFAECF61A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8770CA4-1402-43B0-83C3-83871C9F5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6E70916-ACF2-42B2-87C6-DA567BD51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EA55F-C66E-4525-A381-D065F6E25B47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C05E321-11B6-4952-B9D4-4582B7D9D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123A93D-5213-4612-87F4-37957BFF9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9370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5751EE-BD00-403F-8063-471541312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481684D-7417-4FE3-BA7B-5911F65F1B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0BFC488-A9B5-45C9-B55E-48A234A23C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BF4A320-3B7E-4D5E-919B-F78469628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0E0FF-98EC-4082-A0D1-36B90CA493DA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6A5F76F-89F0-48C2-BDA6-0FB8A73C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1737C18-8E86-407C-B1C6-0F065C85F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3033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38A6B7-DB77-4353-9177-5F9434581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3FDB18A-EC71-4EB8-81D0-D29EF2B93A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5B0A7C0-0D2F-4D2F-A836-8A85B8905F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8A7545F-DC99-4222-93BF-A1539C875B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0CE59F3-1EDF-48C3-8EC1-2BB9F6CA57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7A304E5-B454-4633-91A4-31F4CA159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ADD45-DDF8-4D04-9E35-85B2F0FD57E4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C7D1A37-367E-464E-B386-34983ADE9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8274FE1-0FBE-4281-90A3-46AB90819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841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EF36D2-145D-4B71-91A8-E609007A1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4DE53F0-8973-47FC-97E4-8CA5423CD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9AB8-E49B-4814-B316-8587D365CF37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CEB1851-C373-4095-B237-058B54326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8F2FE06-4732-4F6F-80B0-C48C3064C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6505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6E2C89A-5498-40DB-B5E8-847ED4081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A722-40E8-42E9-86A1-C01171DEFFE7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A9A91D5-38A5-48F7-ADDE-B1083E599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728EEA8-62E2-4C6F-B222-BAC1645DF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6835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E1909B-0EE0-42E2-9A5B-E84484F9F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DFC5DC8-F206-43B4-B2C4-192072B22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11411FE-5906-45A6-AAD9-79F17E3E86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2443716-05B5-4FA6-849A-7B99D591F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4854F-1CD0-48BB-8D15-4C272B5E8FB8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C398F5A-E92A-4904-8700-6D68732C2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265DBFE-E6FB-45C2-8E41-410205350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0688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80A652-FD92-42F2-B967-E95E75EDD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FF5982D-4B4C-4120-9686-5F2133416B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4CC4430-CF7C-4F09-9708-910EA6B853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9E97CC2-31D0-493B-B3A4-45FC90AEA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05627-EF34-4753-96E8-8BA64C1ED23C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CD443DC-F8C8-4068-8856-F880D94D5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ED4C117-EE7F-4A64-A185-4120CB520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2829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1A8F7E-408D-4BCD-A043-7BA9433D8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FAB24F-4F5D-405F-B355-32EEEB3FC7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2DF2C3-B124-4904-BF54-69319E2E6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84CE3-E13C-4864-A75F-1686787DE55E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9E3F8B8-7E09-46E0-8D64-6A6A488BF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6E4A72-F0ED-46C6-8CEA-5308E095A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1343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3DD8F14-9055-4EEF-8038-FAC0B289DC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6B803FA-955F-44C2-A194-5DAB0FE693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2E7A00-5618-4170-B95D-11E4F3FB4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3D78-A029-4032-A652-D77217BC2852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680ABC5-2F68-49BA-A980-C9B54FF34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182E3E4-DE7A-4EE7-88A2-26B1351C3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5703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F3AAF1B-1264-487C-8C7F-90106B6EC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6678936-A74E-4AFE-8942-F6E74A0B5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E68044-EEE4-4062-AD40-AA0EF9F9A6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E880-75BF-4955-8EE2-4316AD38CBA3}" type="datetime1">
              <a:rPr lang="ko-KR" altLang="en-US" smtClean="0"/>
              <a:t>2022-06-14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38119F4-30D1-4888-BEFA-4DD636ABFF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321FD6-9F1A-46C1-812C-29B9AD075C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45714-B1F0-48D5-9590-F58FED75C9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7014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8">
            <a:extLst>
              <a:ext uri="{FF2B5EF4-FFF2-40B4-BE49-F238E27FC236}">
                <a16:creationId xmlns:a16="http://schemas.microsoft.com/office/drawing/2014/main" id="{336656E7-95DB-4C8D-A7DB-FC570BFBB8D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>
              <a:solidFill>
                <a:schemeClr val="bg1"/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AC4121AA-386F-4F24-94DA-2B0BB77B8718}"/>
              </a:ext>
            </a:extLst>
          </p:cNvPr>
          <p:cNvGrpSpPr/>
          <p:nvPr/>
        </p:nvGrpSpPr>
        <p:grpSpPr>
          <a:xfrm>
            <a:off x="6232849" y="4536951"/>
            <a:ext cx="2628124" cy="1700950"/>
            <a:chOff x="9218645" y="4746501"/>
            <a:chExt cx="2628124" cy="1700950"/>
          </a:xfrm>
        </p:grpSpPr>
        <p:sp>
          <p:nvSpPr>
            <p:cNvPr id="13" name="Object 5">
              <a:extLst>
                <a:ext uri="{FF2B5EF4-FFF2-40B4-BE49-F238E27FC236}">
                  <a16:creationId xmlns:a16="http://schemas.microsoft.com/office/drawing/2014/main" id="{9372F047-2488-4E76-8DFE-A9C56EB9ECD9}"/>
                </a:ext>
              </a:extLst>
            </p:cNvPr>
            <p:cNvSpPr txBox="1"/>
            <p:nvPr/>
          </p:nvSpPr>
          <p:spPr>
            <a:xfrm>
              <a:off x="9218645" y="5157050"/>
              <a:ext cx="2628124" cy="1290401"/>
            </a:xfrm>
            <a:prstGeom prst="rect">
              <a:avLst/>
            </a:prstGeom>
            <a:noFill/>
          </p:spPr>
          <p:txBody>
            <a:bodyPr wrap="square" rtlCol="0"/>
            <a:lstStyle>
              <a:defPPr>
                <a:defRPr lang="en-US"/>
              </a:defPPr>
              <a:lvl1pPr algn="just">
                <a:defRPr sz="13400">
                  <a:solidFill>
                    <a:srgbClr val="FF0000"/>
                  </a:solidFill>
                  <a:latin typeface="Noto Sans CJK KR Black" pitchFamily="34" charset="0"/>
                  <a:cs typeface="Noto Sans CJK KR Black" pitchFamily="34" charset="0"/>
                </a:defRPr>
              </a:lvl1pPr>
            </a:lstStyle>
            <a:p>
              <a:pPr algn="r">
                <a:lnSpc>
                  <a:spcPct val="130000"/>
                </a:lnSpc>
              </a:pPr>
              <a:r>
                <a:rPr lang="ko-KR" altLang="en-US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무안군의회 강병국 의원</a:t>
              </a:r>
              <a:endParaRPr lang="en-US" altLang="ko-KR" sz="1600" dirty="0">
                <a:solidFill>
                  <a:schemeClr val="tx1"/>
                </a:solidFill>
                <a:latin typeface="맑은 고딕" panose="020B0503020000020004" pitchFamily="50" charset="-127"/>
                <a:cs typeface="Microsoft GothicNeo" panose="020B0500000101010101" pitchFamily="34" charset="-127"/>
              </a:endParaRPr>
            </a:p>
            <a:p>
              <a:pPr algn="r">
                <a:lnSpc>
                  <a:spcPct val="130000"/>
                </a:lnSpc>
              </a:pPr>
              <a:r>
                <a:rPr lang="ko-KR" altLang="en-US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김경현 의원</a:t>
              </a:r>
              <a:endParaRPr lang="en-US" altLang="ko-KR" sz="1600" dirty="0">
                <a:solidFill>
                  <a:schemeClr val="tx1"/>
                </a:solidFill>
                <a:latin typeface="맑은 고딕" panose="020B0503020000020004" pitchFamily="50" charset="-127"/>
                <a:cs typeface="Microsoft GothicNeo" panose="020B0500000101010101" pitchFamily="34" charset="-127"/>
              </a:endParaRPr>
            </a:p>
            <a:p>
              <a:pPr algn="r">
                <a:lnSpc>
                  <a:spcPct val="130000"/>
                </a:lnSpc>
              </a:pPr>
              <a:r>
                <a:rPr lang="ko-KR" altLang="en-US" sz="1600" dirty="0" err="1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김원중</a:t>
              </a:r>
              <a:r>
                <a:rPr lang="ko-KR" altLang="en-US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 의원</a:t>
              </a:r>
              <a:endParaRPr lang="en-US" altLang="ko-KR" sz="1600" dirty="0">
                <a:solidFill>
                  <a:schemeClr val="tx1"/>
                </a:solidFill>
                <a:latin typeface="맑은 고딕" panose="020B0503020000020004" pitchFamily="50" charset="-127"/>
                <a:cs typeface="Microsoft GothicNeo" panose="020B0500000101010101" pitchFamily="34" charset="-127"/>
              </a:endParaRPr>
            </a:p>
            <a:p>
              <a:pPr algn="r">
                <a:lnSpc>
                  <a:spcPct val="130000"/>
                </a:lnSpc>
              </a:pPr>
              <a:r>
                <a:rPr lang="ko-KR" altLang="en-US" sz="1600" dirty="0" err="1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박성재</a:t>
              </a:r>
              <a:r>
                <a:rPr lang="ko-KR" altLang="en-US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 의원</a:t>
              </a:r>
              <a:endParaRPr lang="en-US" altLang="ko-KR" sz="1600" dirty="0">
                <a:solidFill>
                  <a:schemeClr val="tx1"/>
                </a:solidFill>
                <a:latin typeface="맑은 고딕" panose="020B0503020000020004" pitchFamily="50" charset="-127"/>
                <a:cs typeface="Microsoft GothicNeo" panose="020B0500000101010101" pitchFamily="34" charset="-127"/>
              </a:endParaRPr>
            </a:p>
          </p:txBody>
        </p:sp>
        <p:sp>
          <p:nvSpPr>
            <p:cNvPr id="15" name="Object 5">
              <a:extLst>
                <a:ext uri="{FF2B5EF4-FFF2-40B4-BE49-F238E27FC236}">
                  <a16:creationId xmlns:a16="http://schemas.microsoft.com/office/drawing/2014/main" id="{679A911C-0687-4757-B8C4-85CB1D901D31}"/>
                </a:ext>
              </a:extLst>
            </p:cNvPr>
            <p:cNvSpPr txBox="1"/>
            <p:nvPr/>
          </p:nvSpPr>
          <p:spPr>
            <a:xfrm>
              <a:off x="9218645" y="4746501"/>
              <a:ext cx="2628124" cy="332739"/>
            </a:xfrm>
            <a:prstGeom prst="rect">
              <a:avLst/>
            </a:prstGeom>
            <a:noFill/>
          </p:spPr>
          <p:txBody>
            <a:bodyPr wrap="square" rtlCol="0"/>
            <a:lstStyle>
              <a:defPPr>
                <a:defRPr lang="en-US"/>
              </a:defPPr>
              <a:lvl1pPr algn="just">
                <a:defRPr sz="13400">
                  <a:solidFill>
                    <a:srgbClr val="FF0000"/>
                  </a:solidFill>
                  <a:latin typeface="Noto Sans CJK KR Black" pitchFamily="34" charset="0"/>
                  <a:cs typeface="Noto Sans CJK KR Black" pitchFamily="34" charset="0"/>
                </a:defRPr>
              </a:lvl1pPr>
            </a:lstStyle>
            <a:p>
              <a:pPr algn="r"/>
              <a:r>
                <a:rPr lang="ko-KR" altLang="en-US" sz="1600" b="1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공동 연구</a:t>
              </a:r>
              <a:endParaRPr lang="en-US" altLang="ko-KR" sz="1600" b="1" dirty="0">
                <a:solidFill>
                  <a:schemeClr val="tx1"/>
                </a:solidFill>
                <a:latin typeface="맑은 고딕" panose="020B0503020000020004" pitchFamily="50" charset="-127"/>
                <a:cs typeface="Microsoft GothicNeo" panose="020B0500000101010101" pitchFamily="34" charset="-127"/>
              </a:endParaRPr>
            </a:p>
          </p:txBody>
        </p:sp>
      </p:grp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BCE470B1-9465-426C-990C-B2A0354A4650}"/>
              </a:ext>
            </a:extLst>
          </p:cNvPr>
          <p:cNvCxnSpPr>
            <a:cxnSpLocks/>
          </p:cNvCxnSpPr>
          <p:nvPr/>
        </p:nvCxnSpPr>
        <p:spPr>
          <a:xfrm>
            <a:off x="1567086" y="3324925"/>
            <a:ext cx="9057828" cy="0"/>
          </a:xfrm>
          <a:prstGeom prst="line">
            <a:avLst/>
          </a:prstGeom>
          <a:ln w="19050">
            <a:solidFill>
              <a:srgbClr val="373B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제목 1">
            <a:extLst>
              <a:ext uri="{FF2B5EF4-FFF2-40B4-BE49-F238E27FC236}">
                <a16:creationId xmlns:a16="http://schemas.microsoft.com/office/drawing/2014/main" id="{1BD9AEA0-A3DE-473E-B0AE-2FAA3245AB23}"/>
              </a:ext>
            </a:extLst>
          </p:cNvPr>
          <p:cNvSpPr txBox="1">
            <a:spLocks/>
          </p:cNvSpPr>
          <p:nvPr/>
        </p:nvSpPr>
        <p:spPr>
          <a:xfrm>
            <a:off x="1567086" y="2737030"/>
            <a:ext cx="9057828" cy="4882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600" spc="-70" dirty="0">
                <a:ln>
                  <a:solidFill>
                    <a:prstClr val="black">
                      <a:alpha val="0"/>
                    </a:prstClr>
                  </a:solidFill>
                </a:ln>
                <a:latin typeface="맑은 고딕" panose="020B0503020000020004" pitchFamily="50" charset="-127"/>
              </a:rPr>
              <a:t>무안군 </a:t>
            </a:r>
            <a:r>
              <a:rPr lang="ko-KR" altLang="en-US" sz="3600" spc="-70" dirty="0" err="1">
                <a:ln>
                  <a:solidFill>
                    <a:prstClr val="black">
                      <a:alpha val="0"/>
                    </a:prstClr>
                  </a:solidFill>
                </a:ln>
                <a:latin typeface="맑은 고딕" panose="020B0503020000020004" pitchFamily="50" charset="-127"/>
              </a:rPr>
              <a:t>도농교류</a:t>
            </a:r>
            <a:r>
              <a:rPr lang="ko-KR" altLang="en-US" sz="3600" spc="-70" dirty="0">
                <a:ln>
                  <a:solidFill>
                    <a:prstClr val="black">
                      <a:alpha val="0"/>
                    </a:prstClr>
                  </a:solidFill>
                </a:ln>
                <a:latin typeface="맑은 고딕" panose="020B0503020000020004" pitchFamily="50" charset="-127"/>
              </a:rPr>
              <a:t> 프로그램 활성화 방안 연구</a:t>
            </a:r>
            <a:endParaRPr lang="en-US" altLang="ko-KR" sz="3600" spc="-70" dirty="0">
              <a:ln>
                <a:solidFill>
                  <a:prstClr val="black">
                    <a:alpha val="0"/>
                  </a:prstClr>
                </a:solidFill>
              </a:ln>
              <a:latin typeface="맑은 고딕" panose="020B0503020000020004" pitchFamily="50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29E89486-9C0E-47B1-9EA1-0EA0C57EB10C}"/>
              </a:ext>
            </a:extLst>
          </p:cNvPr>
          <p:cNvGrpSpPr/>
          <p:nvPr/>
        </p:nvGrpSpPr>
        <p:grpSpPr>
          <a:xfrm>
            <a:off x="9146625" y="4536951"/>
            <a:ext cx="2628124" cy="1700950"/>
            <a:chOff x="5635690" y="4746501"/>
            <a:chExt cx="2628124" cy="1700950"/>
          </a:xfrm>
        </p:grpSpPr>
        <p:sp>
          <p:nvSpPr>
            <p:cNvPr id="10" name="Object 5">
              <a:extLst>
                <a:ext uri="{FF2B5EF4-FFF2-40B4-BE49-F238E27FC236}">
                  <a16:creationId xmlns:a16="http://schemas.microsoft.com/office/drawing/2014/main" id="{E4CEE0F0-661D-477A-BC5B-9A88FF4DDBB3}"/>
                </a:ext>
              </a:extLst>
            </p:cNvPr>
            <p:cNvSpPr txBox="1"/>
            <p:nvPr/>
          </p:nvSpPr>
          <p:spPr>
            <a:xfrm>
              <a:off x="5635690" y="5157050"/>
              <a:ext cx="2628124" cy="1290401"/>
            </a:xfrm>
            <a:prstGeom prst="rect">
              <a:avLst/>
            </a:prstGeom>
            <a:noFill/>
          </p:spPr>
          <p:txBody>
            <a:bodyPr wrap="square" rtlCol="0"/>
            <a:lstStyle>
              <a:defPPr>
                <a:defRPr lang="en-US"/>
              </a:defPPr>
              <a:lvl1pPr algn="just">
                <a:defRPr sz="13400">
                  <a:solidFill>
                    <a:srgbClr val="FF0000"/>
                  </a:solidFill>
                  <a:latin typeface="Noto Sans CJK KR Black" pitchFamily="34" charset="0"/>
                  <a:cs typeface="Noto Sans CJK KR Black" pitchFamily="34" charset="0"/>
                </a:defRPr>
              </a:lvl1pPr>
            </a:lstStyle>
            <a:p>
              <a:pPr algn="r">
                <a:lnSpc>
                  <a:spcPct val="130000"/>
                </a:lnSpc>
              </a:pPr>
              <a:r>
                <a:rPr lang="ko-KR" altLang="en-US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책임연구원 이종화 교수</a:t>
              </a:r>
              <a:endParaRPr lang="en-US" altLang="ko-KR" sz="1600" dirty="0">
                <a:solidFill>
                  <a:schemeClr val="tx1"/>
                </a:solidFill>
                <a:latin typeface="맑은 고딕" panose="020B0503020000020004" pitchFamily="50" charset="-127"/>
                <a:cs typeface="Microsoft GothicNeo" panose="020B0500000101010101" pitchFamily="34" charset="-127"/>
              </a:endParaRPr>
            </a:p>
            <a:p>
              <a:pPr algn="r">
                <a:lnSpc>
                  <a:spcPct val="130000"/>
                </a:lnSpc>
              </a:pPr>
              <a:r>
                <a:rPr lang="ko-KR" altLang="en-US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공동연구원 </a:t>
              </a:r>
              <a:r>
                <a:rPr lang="ko-KR" altLang="en-US" sz="1600" dirty="0" err="1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정남식</a:t>
              </a:r>
              <a:r>
                <a:rPr lang="ko-KR" altLang="en-US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 조교수</a:t>
              </a:r>
              <a:endParaRPr lang="en-US" altLang="ko-KR" sz="1600" dirty="0">
                <a:solidFill>
                  <a:schemeClr val="tx1"/>
                </a:solidFill>
                <a:latin typeface="맑은 고딕" panose="020B0503020000020004" pitchFamily="50" charset="-127"/>
                <a:cs typeface="Microsoft GothicNeo" panose="020B0500000101010101" pitchFamily="34" charset="-127"/>
              </a:endParaRPr>
            </a:p>
            <a:p>
              <a:pPr algn="r">
                <a:lnSpc>
                  <a:spcPct val="130000"/>
                </a:lnSpc>
              </a:pPr>
              <a:r>
                <a:rPr lang="ko-KR" altLang="en-US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공동연구원 장성만 조교수</a:t>
              </a:r>
              <a:endParaRPr lang="en-US" altLang="ko-KR" sz="1600" dirty="0">
                <a:solidFill>
                  <a:schemeClr val="tx1"/>
                </a:solidFill>
                <a:latin typeface="맑은 고딕" panose="020B0503020000020004" pitchFamily="50" charset="-127"/>
                <a:cs typeface="Microsoft GothicNeo" panose="020B0500000101010101" pitchFamily="34" charset="-127"/>
              </a:endParaRPr>
            </a:p>
            <a:p>
              <a:pPr algn="r">
                <a:lnSpc>
                  <a:spcPct val="130000"/>
                </a:lnSpc>
              </a:pPr>
              <a:r>
                <a:rPr lang="ko-KR" altLang="en-US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연구보조원</a:t>
              </a:r>
              <a:r>
                <a:rPr lang="en-US" altLang="ko-KR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 </a:t>
              </a:r>
              <a:r>
                <a:rPr lang="ko-KR" altLang="en-US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이재욱</a:t>
              </a:r>
              <a:endParaRPr lang="en-US" altLang="ko-KR" sz="1600" dirty="0">
                <a:solidFill>
                  <a:schemeClr val="tx1"/>
                </a:solidFill>
                <a:latin typeface="맑은 고딕" panose="020B0503020000020004" pitchFamily="50" charset="-127"/>
                <a:cs typeface="Microsoft GothicNeo" panose="020B0500000101010101" pitchFamily="34" charset="-127"/>
              </a:endParaRPr>
            </a:p>
            <a:p>
              <a:pPr algn="r">
                <a:lnSpc>
                  <a:spcPct val="130000"/>
                </a:lnSpc>
              </a:pPr>
              <a:r>
                <a:rPr lang="ko-KR" altLang="en-US" sz="1600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연구보조원 </a:t>
              </a:r>
              <a:r>
                <a:rPr lang="ko-KR" altLang="en-US" sz="1600" dirty="0" err="1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박경섭</a:t>
              </a:r>
              <a:endParaRPr lang="en-US" altLang="ko-KR" sz="1600" dirty="0">
                <a:solidFill>
                  <a:schemeClr val="tx1"/>
                </a:solidFill>
                <a:latin typeface="맑은 고딕" panose="020B0503020000020004" pitchFamily="50" charset="-127"/>
                <a:cs typeface="Microsoft GothicNeo" panose="020B0500000101010101" pitchFamily="34" charset="-127"/>
              </a:endParaRPr>
            </a:p>
          </p:txBody>
        </p:sp>
        <p:sp>
          <p:nvSpPr>
            <p:cNvPr id="14" name="Object 5">
              <a:extLst>
                <a:ext uri="{FF2B5EF4-FFF2-40B4-BE49-F238E27FC236}">
                  <a16:creationId xmlns:a16="http://schemas.microsoft.com/office/drawing/2014/main" id="{38DBC5D7-AD81-464C-93E7-95DBE3245648}"/>
                </a:ext>
              </a:extLst>
            </p:cNvPr>
            <p:cNvSpPr txBox="1"/>
            <p:nvPr/>
          </p:nvSpPr>
          <p:spPr>
            <a:xfrm>
              <a:off x="5635690" y="4746501"/>
              <a:ext cx="2628124" cy="332739"/>
            </a:xfrm>
            <a:prstGeom prst="rect">
              <a:avLst/>
            </a:prstGeom>
            <a:noFill/>
          </p:spPr>
          <p:txBody>
            <a:bodyPr wrap="square" rtlCol="0"/>
            <a:lstStyle>
              <a:defPPr>
                <a:defRPr lang="en-US"/>
              </a:defPPr>
              <a:lvl1pPr algn="just">
                <a:defRPr sz="13400">
                  <a:solidFill>
                    <a:srgbClr val="FF0000"/>
                  </a:solidFill>
                  <a:latin typeface="Noto Sans CJK KR Black" pitchFamily="34" charset="0"/>
                  <a:cs typeface="Noto Sans CJK KR Black" pitchFamily="34" charset="0"/>
                </a:defRPr>
              </a:lvl1pPr>
            </a:lstStyle>
            <a:p>
              <a:pPr algn="r"/>
              <a:r>
                <a:rPr lang="ko-KR" altLang="en-US" sz="1600" b="1" dirty="0">
                  <a:solidFill>
                    <a:schemeClr val="tx1"/>
                  </a:solidFill>
                  <a:latin typeface="맑은 고딕" panose="020B0503020000020004" pitchFamily="50" charset="-127"/>
                  <a:cs typeface="Microsoft GothicNeo" panose="020B0500000101010101" pitchFamily="34" charset="-127"/>
                </a:rPr>
                <a:t>참여 연구진</a:t>
              </a:r>
              <a:endParaRPr lang="en-US" altLang="ko-KR" sz="1600" b="1" dirty="0">
                <a:solidFill>
                  <a:schemeClr val="tx1"/>
                </a:solidFill>
                <a:latin typeface="맑은 고딕" panose="020B0503020000020004" pitchFamily="50" charset="-127"/>
                <a:cs typeface="Microsoft GothicNeo" panose="020B0500000101010101" pitchFamily="34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46253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ko-KR" altLang="en-US" sz="2400" b="1"/>
              <a:t>목차</a:t>
            </a:r>
            <a:endParaRPr lang="en-US" sz="1600" b="1" dirty="0"/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8A1507B1-B2E1-4B36-A78A-507235D68FCE}"/>
              </a:ext>
            </a:extLst>
          </p:cNvPr>
          <p:cNvGrpSpPr/>
          <p:nvPr/>
        </p:nvGrpSpPr>
        <p:grpSpPr>
          <a:xfrm>
            <a:off x="370182" y="4121340"/>
            <a:ext cx="11383403" cy="1655095"/>
            <a:chOff x="370182" y="4363936"/>
            <a:chExt cx="11383403" cy="1655095"/>
          </a:xfrm>
        </p:grpSpPr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2F597EEB-CD9B-4FE4-94AD-F8CCE72B784E}"/>
                </a:ext>
              </a:extLst>
            </p:cNvPr>
            <p:cNvGrpSpPr/>
            <p:nvPr/>
          </p:nvGrpSpPr>
          <p:grpSpPr>
            <a:xfrm>
              <a:off x="370182" y="4363936"/>
              <a:ext cx="2944364" cy="1655095"/>
              <a:chOff x="370182" y="4363936"/>
              <a:chExt cx="2944364" cy="1655095"/>
            </a:xfrm>
          </p:grpSpPr>
          <p:sp>
            <p:nvSpPr>
              <p:cNvPr id="59" name="Object 5">
                <a:extLst>
                  <a:ext uri="{FF2B5EF4-FFF2-40B4-BE49-F238E27FC236}">
                    <a16:creationId xmlns:a16="http://schemas.microsoft.com/office/drawing/2014/main" id="{53B6E713-32A3-4F51-B016-0AF23AC7D6E4}"/>
                  </a:ext>
                </a:extLst>
              </p:cNvPr>
              <p:cNvSpPr txBox="1"/>
              <p:nvPr/>
            </p:nvSpPr>
            <p:spPr>
              <a:xfrm>
                <a:off x="370182" y="4935427"/>
                <a:ext cx="34336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en-US" altLang="ko-KR" dirty="0"/>
                  <a:t>1.</a:t>
                </a:r>
              </a:p>
            </p:txBody>
          </p:sp>
          <p:sp>
            <p:nvSpPr>
              <p:cNvPr id="60" name="Object 5">
                <a:extLst>
                  <a:ext uri="{FF2B5EF4-FFF2-40B4-BE49-F238E27FC236}">
                    <a16:creationId xmlns:a16="http://schemas.microsoft.com/office/drawing/2014/main" id="{07181B09-B578-46F1-A478-36C2F3E20ACE}"/>
                  </a:ext>
                </a:extLst>
              </p:cNvPr>
              <p:cNvSpPr txBox="1"/>
              <p:nvPr/>
            </p:nvSpPr>
            <p:spPr>
              <a:xfrm>
                <a:off x="728582" y="4935427"/>
                <a:ext cx="258596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ko-KR" altLang="en-US" dirty="0"/>
                  <a:t>국내외 </a:t>
                </a:r>
                <a:r>
                  <a:rPr lang="ko-KR" altLang="en-US" dirty="0" err="1"/>
                  <a:t>도농교류</a:t>
                </a:r>
                <a:r>
                  <a:rPr lang="ko-KR" altLang="en-US" dirty="0"/>
                  <a:t> 사례분석</a:t>
                </a:r>
              </a:p>
            </p:txBody>
          </p:sp>
          <p:sp>
            <p:nvSpPr>
              <p:cNvPr id="61" name="Object 5">
                <a:extLst>
                  <a:ext uri="{FF2B5EF4-FFF2-40B4-BE49-F238E27FC236}">
                    <a16:creationId xmlns:a16="http://schemas.microsoft.com/office/drawing/2014/main" id="{42673E2B-F8BA-4115-8EF7-53B5ADB49C36}"/>
                  </a:ext>
                </a:extLst>
              </p:cNvPr>
              <p:cNvSpPr txBox="1"/>
              <p:nvPr/>
            </p:nvSpPr>
            <p:spPr>
              <a:xfrm>
                <a:off x="370182" y="5434256"/>
                <a:ext cx="34336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en-US" altLang="ko-KR" dirty="0"/>
                  <a:t>2.</a:t>
                </a:r>
              </a:p>
            </p:txBody>
          </p:sp>
          <p:sp>
            <p:nvSpPr>
              <p:cNvPr id="62" name="Object 5">
                <a:extLst>
                  <a:ext uri="{FF2B5EF4-FFF2-40B4-BE49-F238E27FC236}">
                    <a16:creationId xmlns:a16="http://schemas.microsoft.com/office/drawing/2014/main" id="{C0616E26-B2ED-4901-81E9-0D45767859E1}"/>
                  </a:ext>
                </a:extLst>
              </p:cNvPr>
              <p:cNvSpPr txBox="1"/>
              <p:nvPr/>
            </p:nvSpPr>
            <p:spPr>
              <a:xfrm>
                <a:off x="728582" y="5434256"/>
                <a:ext cx="2175596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ko-KR" altLang="en-US" dirty="0"/>
                  <a:t>국내외 치유관광사업 </a:t>
                </a:r>
                <a:endParaRPr lang="en-US" altLang="ko-KR" dirty="0"/>
              </a:p>
              <a:p>
                <a:r>
                  <a:rPr lang="ko-KR" altLang="en-US" dirty="0"/>
                  <a:t>사례분석</a:t>
                </a:r>
              </a:p>
            </p:txBody>
          </p: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B2A47721-4E6C-42B0-BEF1-4CE3B0F397F8}"/>
                  </a:ext>
                </a:extLst>
              </p:cNvPr>
              <p:cNvSpPr txBox="1"/>
              <p:nvPr/>
            </p:nvSpPr>
            <p:spPr>
              <a:xfrm>
                <a:off x="728582" y="4363936"/>
                <a:ext cx="118974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800" dirty="0">
                    <a:solidFill>
                      <a:schemeClr val="tx1"/>
                    </a:solidFill>
                    <a:latin typeface="+mj-lt"/>
                  </a:rPr>
                  <a:t>사례 분석</a:t>
                </a:r>
                <a:endParaRPr lang="en-US" altLang="ko-KR" sz="1800" dirty="0">
                  <a:solidFill>
                    <a:schemeClr val="tx1"/>
                  </a:solidFill>
                  <a:latin typeface="+mj-lt"/>
                </a:endParaRPr>
              </a:p>
            </p:txBody>
          </p:sp>
          <p:cxnSp>
            <p:nvCxnSpPr>
              <p:cNvPr id="64" name="직선 연결선 63">
                <a:extLst>
                  <a:ext uri="{FF2B5EF4-FFF2-40B4-BE49-F238E27FC236}">
                    <a16:creationId xmlns:a16="http://schemas.microsoft.com/office/drawing/2014/main" id="{B1E5F2F8-28DC-4FD9-AF01-4DC22C741F3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0182" y="4733268"/>
                <a:ext cx="2819507" cy="0"/>
              </a:xfrm>
              <a:prstGeom prst="line">
                <a:avLst/>
              </a:prstGeom>
              <a:ln w="19050">
                <a:solidFill>
                  <a:srgbClr val="373B4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1D661E13-2FF9-422F-AEAB-E2C3571ACF73}"/>
                  </a:ext>
                </a:extLst>
              </p:cNvPr>
              <p:cNvSpPr txBox="1"/>
              <p:nvPr/>
            </p:nvSpPr>
            <p:spPr>
              <a:xfrm>
                <a:off x="370182" y="4363936"/>
                <a:ext cx="4379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800" dirty="0">
                    <a:solidFill>
                      <a:schemeClr val="tx1"/>
                    </a:solidFill>
                    <a:latin typeface="+mj-lt"/>
                  </a:rPr>
                  <a:t>04</a:t>
                </a:r>
              </a:p>
            </p:txBody>
          </p:sp>
        </p:grp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6C80B3FC-E962-48DB-9612-D49BD645F364}"/>
                </a:ext>
              </a:extLst>
            </p:cNvPr>
            <p:cNvGrpSpPr/>
            <p:nvPr/>
          </p:nvGrpSpPr>
          <p:grpSpPr>
            <a:xfrm>
              <a:off x="4059107" y="4363936"/>
              <a:ext cx="3704188" cy="1655095"/>
              <a:chOff x="4261737" y="4363936"/>
              <a:chExt cx="3704188" cy="1655095"/>
            </a:xfrm>
          </p:grpSpPr>
          <p:sp>
            <p:nvSpPr>
              <p:cNvPr id="52" name="Object 5">
                <a:extLst>
                  <a:ext uri="{FF2B5EF4-FFF2-40B4-BE49-F238E27FC236}">
                    <a16:creationId xmlns:a16="http://schemas.microsoft.com/office/drawing/2014/main" id="{3D85519C-59BA-4BC6-98B8-DFC11495F9C0}"/>
                  </a:ext>
                </a:extLst>
              </p:cNvPr>
              <p:cNvSpPr txBox="1"/>
              <p:nvPr/>
            </p:nvSpPr>
            <p:spPr>
              <a:xfrm>
                <a:off x="4620137" y="4363936"/>
                <a:ext cx="319991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>
                    <a:latin typeface="+mj-lt"/>
                  </a:defRPr>
                </a:lvl1pPr>
              </a:lstStyle>
              <a:p>
                <a:r>
                  <a:rPr lang="ko-KR" altLang="en-US" dirty="0"/>
                  <a:t>무안군 </a:t>
                </a:r>
                <a:r>
                  <a:rPr lang="ko-KR" altLang="en-US" dirty="0" err="1"/>
                  <a:t>도농교류</a:t>
                </a:r>
                <a:r>
                  <a:rPr lang="ko-KR" altLang="en-US" dirty="0"/>
                  <a:t> 활성화 방안</a:t>
                </a:r>
              </a:p>
            </p:txBody>
          </p:sp>
          <p:sp>
            <p:nvSpPr>
              <p:cNvPr id="53" name="Object 5">
                <a:extLst>
                  <a:ext uri="{FF2B5EF4-FFF2-40B4-BE49-F238E27FC236}">
                    <a16:creationId xmlns:a16="http://schemas.microsoft.com/office/drawing/2014/main" id="{5F723985-75C9-4262-AE15-7C279C41217F}"/>
                  </a:ext>
                </a:extLst>
              </p:cNvPr>
              <p:cNvSpPr txBox="1"/>
              <p:nvPr/>
            </p:nvSpPr>
            <p:spPr>
              <a:xfrm>
                <a:off x="4261737" y="4363936"/>
                <a:ext cx="4379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>
                    <a:latin typeface="+mj-lt"/>
                  </a:defRPr>
                </a:lvl1pPr>
              </a:lstStyle>
              <a:p>
                <a:r>
                  <a:rPr lang="en-US" altLang="ko-KR"/>
                  <a:t>05</a:t>
                </a:r>
                <a:endParaRPr lang="en-US" altLang="ko-KR" dirty="0"/>
              </a:p>
            </p:txBody>
          </p:sp>
          <p:cxnSp>
            <p:nvCxnSpPr>
              <p:cNvPr id="54" name="직선 연결선 53">
                <a:extLst>
                  <a:ext uri="{FF2B5EF4-FFF2-40B4-BE49-F238E27FC236}">
                    <a16:creationId xmlns:a16="http://schemas.microsoft.com/office/drawing/2014/main" id="{53864838-0555-4676-A11D-01FDADA5EAD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1737" y="4733268"/>
                <a:ext cx="3558315" cy="0"/>
              </a:xfrm>
              <a:prstGeom prst="line">
                <a:avLst/>
              </a:prstGeom>
              <a:ln w="19050">
                <a:solidFill>
                  <a:srgbClr val="373B4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Object 5">
                <a:extLst>
                  <a:ext uri="{FF2B5EF4-FFF2-40B4-BE49-F238E27FC236}">
                    <a16:creationId xmlns:a16="http://schemas.microsoft.com/office/drawing/2014/main" id="{30924904-F009-47B1-83DB-1F4A84E6F43A}"/>
                  </a:ext>
                </a:extLst>
              </p:cNvPr>
              <p:cNvSpPr txBox="1"/>
              <p:nvPr/>
            </p:nvSpPr>
            <p:spPr>
              <a:xfrm>
                <a:off x="4261737" y="4935427"/>
                <a:ext cx="34336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en-US" altLang="ko-KR"/>
                  <a:t>1.</a:t>
                </a:r>
                <a:endParaRPr lang="en-US" altLang="ko-KR" dirty="0"/>
              </a:p>
            </p:txBody>
          </p:sp>
          <p:sp>
            <p:nvSpPr>
              <p:cNvPr id="56" name="Object 5">
                <a:extLst>
                  <a:ext uri="{FF2B5EF4-FFF2-40B4-BE49-F238E27FC236}">
                    <a16:creationId xmlns:a16="http://schemas.microsoft.com/office/drawing/2014/main" id="{48FDF132-899E-4A29-9175-9A511A67F80B}"/>
                  </a:ext>
                </a:extLst>
              </p:cNvPr>
              <p:cNvSpPr txBox="1"/>
              <p:nvPr/>
            </p:nvSpPr>
            <p:spPr>
              <a:xfrm>
                <a:off x="4620137" y="4935427"/>
                <a:ext cx="3345788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ko-KR" altLang="en-US" dirty="0"/>
                  <a:t>무안군 거점형 관광 치유공간 조성</a:t>
                </a:r>
              </a:p>
            </p:txBody>
          </p:sp>
          <p:sp>
            <p:nvSpPr>
              <p:cNvPr id="57" name="Object 5">
                <a:extLst>
                  <a:ext uri="{FF2B5EF4-FFF2-40B4-BE49-F238E27FC236}">
                    <a16:creationId xmlns:a16="http://schemas.microsoft.com/office/drawing/2014/main" id="{D1C1108B-7C4A-4F80-8A04-AC75DC6BA698}"/>
                  </a:ext>
                </a:extLst>
              </p:cNvPr>
              <p:cNvSpPr txBox="1"/>
              <p:nvPr/>
            </p:nvSpPr>
            <p:spPr>
              <a:xfrm>
                <a:off x="4261737" y="5434256"/>
                <a:ext cx="34336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en-US" altLang="ko-KR"/>
                  <a:t>2.</a:t>
                </a:r>
                <a:endParaRPr lang="en-US" altLang="ko-KR" dirty="0"/>
              </a:p>
            </p:txBody>
          </p:sp>
          <p:sp>
            <p:nvSpPr>
              <p:cNvPr id="58" name="Object 5">
                <a:extLst>
                  <a:ext uri="{FF2B5EF4-FFF2-40B4-BE49-F238E27FC236}">
                    <a16:creationId xmlns:a16="http://schemas.microsoft.com/office/drawing/2014/main" id="{00F666F9-FA62-4810-A7A7-DBBD60BEC018}"/>
                  </a:ext>
                </a:extLst>
              </p:cNvPr>
              <p:cNvSpPr txBox="1"/>
              <p:nvPr/>
            </p:nvSpPr>
            <p:spPr>
              <a:xfrm>
                <a:off x="4620137" y="5434256"/>
                <a:ext cx="2452916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ko-KR" altLang="en-US" dirty="0"/>
                  <a:t>무안군 도시 및 농촌주민</a:t>
                </a:r>
                <a:endParaRPr lang="en-US" altLang="ko-KR" dirty="0"/>
              </a:p>
              <a:p>
                <a:r>
                  <a:rPr lang="ko-KR" altLang="en-US" dirty="0"/>
                  <a:t>간의 교류 방안 연구</a:t>
                </a:r>
              </a:p>
            </p:txBody>
          </p:sp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0AE01AA0-A6B0-4607-BA8F-9FB0ED31FEFF}"/>
                </a:ext>
              </a:extLst>
            </p:cNvPr>
            <p:cNvGrpSpPr/>
            <p:nvPr/>
          </p:nvGrpSpPr>
          <p:grpSpPr>
            <a:xfrm>
              <a:off x="8507856" y="4363936"/>
              <a:ext cx="3245729" cy="1408874"/>
              <a:chOff x="8507856" y="4363936"/>
              <a:chExt cx="3245729" cy="1408874"/>
            </a:xfrm>
          </p:grpSpPr>
          <p:sp>
            <p:nvSpPr>
              <p:cNvPr id="45" name="Object 5">
                <a:extLst>
                  <a:ext uri="{FF2B5EF4-FFF2-40B4-BE49-F238E27FC236}">
                    <a16:creationId xmlns:a16="http://schemas.microsoft.com/office/drawing/2014/main" id="{267E241E-3E3B-4BC0-A667-955EE4A4BE21}"/>
                  </a:ext>
                </a:extLst>
              </p:cNvPr>
              <p:cNvSpPr txBox="1"/>
              <p:nvPr/>
            </p:nvSpPr>
            <p:spPr>
              <a:xfrm>
                <a:off x="8866256" y="4363936"/>
                <a:ext cx="28873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>
                    <a:latin typeface="+mj-lt"/>
                  </a:defRPr>
                </a:lvl1pPr>
              </a:lstStyle>
              <a:p>
                <a:r>
                  <a:rPr lang="ko-KR" altLang="en-US" dirty="0"/>
                  <a:t>재원조달 및 사업추진체계</a:t>
                </a:r>
              </a:p>
            </p:txBody>
          </p:sp>
          <p:sp>
            <p:nvSpPr>
              <p:cNvPr id="46" name="Object 5">
                <a:extLst>
                  <a:ext uri="{FF2B5EF4-FFF2-40B4-BE49-F238E27FC236}">
                    <a16:creationId xmlns:a16="http://schemas.microsoft.com/office/drawing/2014/main" id="{83D697AB-C6E1-4DA4-B820-BB38451477FB}"/>
                  </a:ext>
                </a:extLst>
              </p:cNvPr>
              <p:cNvSpPr txBox="1"/>
              <p:nvPr/>
            </p:nvSpPr>
            <p:spPr>
              <a:xfrm>
                <a:off x="8507856" y="4363936"/>
                <a:ext cx="4379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>
                    <a:latin typeface="+mj-lt"/>
                  </a:defRPr>
                </a:lvl1pPr>
              </a:lstStyle>
              <a:p>
                <a:r>
                  <a:rPr lang="en-US" altLang="ko-KR"/>
                  <a:t>06</a:t>
                </a:r>
                <a:endParaRPr lang="en-US" altLang="ko-KR" dirty="0"/>
              </a:p>
            </p:txBody>
          </p:sp>
          <p:cxnSp>
            <p:nvCxnSpPr>
              <p:cNvPr id="47" name="직선 연결선 46">
                <a:extLst>
                  <a:ext uri="{FF2B5EF4-FFF2-40B4-BE49-F238E27FC236}">
                    <a16:creationId xmlns:a16="http://schemas.microsoft.com/office/drawing/2014/main" id="{5E239595-18C1-46E8-B02E-4F24A2018B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507856" y="4733268"/>
                <a:ext cx="3181488" cy="0"/>
              </a:xfrm>
              <a:prstGeom prst="line">
                <a:avLst/>
              </a:prstGeom>
              <a:ln w="19050">
                <a:solidFill>
                  <a:srgbClr val="373B4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Object 5">
                <a:extLst>
                  <a:ext uri="{FF2B5EF4-FFF2-40B4-BE49-F238E27FC236}">
                    <a16:creationId xmlns:a16="http://schemas.microsoft.com/office/drawing/2014/main" id="{C5759288-853C-49CC-A6F9-4F539806DB26}"/>
                  </a:ext>
                </a:extLst>
              </p:cNvPr>
              <p:cNvSpPr txBox="1"/>
              <p:nvPr/>
            </p:nvSpPr>
            <p:spPr>
              <a:xfrm>
                <a:off x="8507856" y="4935427"/>
                <a:ext cx="34336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en-US" altLang="ko-KR"/>
                  <a:t>1.</a:t>
                </a:r>
                <a:endParaRPr lang="en-US" altLang="ko-KR" dirty="0"/>
              </a:p>
            </p:txBody>
          </p:sp>
          <p:sp>
            <p:nvSpPr>
              <p:cNvPr id="49" name="Object 5">
                <a:extLst>
                  <a:ext uri="{FF2B5EF4-FFF2-40B4-BE49-F238E27FC236}">
                    <a16:creationId xmlns:a16="http://schemas.microsoft.com/office/drawing/2014/main" id="{D572E3D1-9C55-4EDD-B493-06FEBBA9E026}"/>
                  </a:ext>
                </a:extLst>
              </p:cNvPr>
              <p:cNvSpPr txBox="1"/>
              <p:nvPr/>
            </p:nvSpPr>
            <p:spPr>
              <a:xfrm>
                <a:off x="8866256" y="4935427"/>
                <a:ext cx="1487908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ko-KR" altLang="en-US" dirty="0"/>
                  <a:t>재원조달 방안</a:t>
                </a:r>
              </a:p>
            </p:txBody>
          </p:sp>
          <p:sp>
            <p:nvSpPr>
              <p:cNvPr id="50" name="Object 5">
                <a:extLst>
                  <a:ext uri="{FF2B5EF4-FFF2-40B4-BE49-F238E27FC236}">
                    <a16:creationId xmlns:a16="http://schemas.microsoft.com/office/drawing/2014/main" id="{7D95C617-05A9-4C7E-B1DA-7E405F581E78}"/>
                  </a:ext>
                </a:extLst>
              </p:cNvPr>
              <p:cNvSpPr txBox="1"/>
              <p:nvPr/>
            </p:nvSpPr>
            <p:spPr>
              <a:xfrm>
                <a:off x="8507856" y="5434256"/>
                <a:ext cx="34336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en-US" altLang="ko-KR"/>
                  <a:t>2.</a:t>
                </a:r>
                <a:endParaRPr lang="en-US" altLang="ko-KR" dirty="0"/>
              </a:p>
            </p:txBody>
          </p:sp>
          <p:sp>
            <p:nvSpPr>
              <p:cNvPr id="51" name="Object 5">
                <a:extLst>
                  <a:ext uri="{FF2B5EF4-FFF2-40B4-BE49-F238E27FC236}">
                    <a16:creationId xmlns:a16="http://schemas.microsoft.com/office/drawing/2014/main" id="{63CC96CA-4970-40B9-A41D-B908A17EAF1A}"/>
                  </a:ext>
                </a:extLst>
              </p:cNvPr>
              <p:cNvSpPr txBox="1"/>
              <p:nvPr/>
            </p:nvSpPr>
            <p:spPr>
              <a:xfrm>
                <a:off x="8866256" y="5434256"/>
                <a:ext cx="14157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ko-KR" altLang="en-US" dirty="0"/>
                  <a:t>사업추진체계</a:t>
                </a:r>
              </a:p>
            </p:txBody>
          </p:sp>
        </p:grp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89302633-79BE-4578-8EBE-9CF9A11E9CEA}"/>
              </a:ext>
            </a:extLst>
          </p:cNvPr>
          <p:cNvGrpSpPr/>
          <p:nvPr/>
        </p:nvGrpSpPr>
        <p:grpSpPr>
          <a:xfrm>
            <a:off x="370182" y="1449468"/>
            <a:ext cx="11319162" cy="2160167"/>
            <a:chOff x="370182" y="1449468"/>
            <a:chExt cx="11319162" cy="2160167"/>
          </a:xfrm>
        </p:grpSpPr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145E9B29-88B0-4203-8868-F23D234B416B}"/>
                </a:ext>
              </a:extLst>
            </p:cNvPr>
            <p:cNvGrpSpPr/>
            <p:nvPr/>
          </p:nvGrpSpPr>
          <p:grpSpPr>
            <a:xfrm>
              <a:off x="370182" y="1449468"/>
              <a:ext cx="2400947" cy="1661338"/>
              <a:chOff x="370182" y="1449468"/>
              <a:chExt cx="2400947" cy="1661338"/>
            </a:xfrm>
          </p:grpSpPr>
          <p:sp>
            <p:nvSpPr>
              <p:cNvPr id="91" name="Object 5">
                <a:extLst>
                  <a:ext uri="{FF2B5EF4-FFF2-40B4-BE49-F238E27FC236}">
                    <a16:creationId xmlns:a16="http://schemas.microsoft.com/office/drawing/2014/main" id="{3CFA37A5-8AD3-4A5D-9414-55303BCCBE8C}"/>
                  </a:ext>
                </a:extLst>
              </p:cNvPr>
              <p:cNvSpPr txBox="1"/>
              <p:nvPr/>
            </p:nvSpPr>
            <p:spPr>
              <a:xfrm>
                <a:off x="370182" y="2027202"/>
                <a:ext cx="34336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en-US" altLang="ko-KR"/>
                  <a:t>1.</a:t>
                </a:r>
                <a:endParaRPr lang="en-US" altLang="ko-KR" dirty="0"/>
              </a:p>
            </p:txBody>
          </p:sp>
          <p:sp>
            <p:nvSpPr>
              <p:cNvPr id="92" name="Object 5">
                <a:extLst>
                  <a:ext uri="{FF2B5EF4-FFF2-40B4-BE49-F238E27FC236}">
                    <a16:creationId xmlns:a16="http://schemas.microsoft.com/office/drawing/2014/main" id="{63703239-7154-4D80-99AF-295E02131DD6}"/>
                  </a:ext>
                </a:extLst>
              </p:cNvPr>
              <p:cNvSpPr txBox="1"/>
              <p:nvPr/>
            </p:nvSpPr>
            <p:spPr>
              <a:xfrm>
                <a:off x="728582" y="2027202"/>
                <a:ext cx="204254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ko-KR" altLang="en-US" dirty="0"/>
                  <a:t>연구의 목적 및 배경</a:t>
                </a:r>
                <a:endParaRPr lang="en-US" altLang="ko-KR" dirty="0"/>
              </a:p>
            </p:txBody>
          </p:sp>
          <p:sp>
            <p:nvSpPr>
              <p:cNvPr id="93" name="Object 5">
                <a:extLst>
                  <a:ext uri="{FF2B5EF4-FFF2-40B4-BE49-F238E27FC236}">
                    <a16:creationId xmlns:a16="http://schemas.microsoft.com/office/drawing/2014/main" id="{58EB51AC-5FDD-4327-9B47-C6B9998E873F}"/>
                  </a:ext>
                </a:extLst>
              </p:cNvPr>
              <p:cNvSpPr txBox="1"/>
              <p:nvPr/>
            </p:nvSpPr>
            <p:spPr>
              <a:xfrm>
                <a:off x="370182" y="2526031"/>
                <a:ext cx="34336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en-US" altLang="ko-KR"/>
                  <a:t>2.</a:t>
                </a:r>
                <a:endParaRPr lang="en-US" altLang="ko-KR" dirty="0"/>
              </a:p>
            </p:txBody>
          </p:sp>
          <p:sp>
            <p:nvSpPr>
              <p:cNvPr id="94" name="Object 5">
                <a:extLst>
                  <a:ext uri="{FF2B5EF4-FFF2-40B4-BE49-F238E27FC236}">
                    <a16:creationId xmlns:a16="http://schemas.microsoft.com/office/drawing/2014/main" id="{15410F9E-EC2D-4F9B-9BA0-0D6EC060F703}"/>
                  </a:ext>
                </a:extLst>
              </p:cNvPr>
              <p:cNvSpPr txBox="1"/>
              <p:nvPr/>
            </p:nvSpPr>
            <p:spPr>
              <a:xfrm>
                <a:off x="728582" y="2526031"/>
                <a:ext cx="183736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ko-KR" altLang="en-US" dirty="0"/>
                  <a:t>연구의 주요 내용 </a:t>
                </a:r>
                <a:endParaRPr lang="en-US" altLang="ko-KR" dirty="0"/>
              </a:p>
              <a:p>
                <a:r>
                  <a:rPr lang="ko-KR" altLang="en-US" dirty="0"/>
                  <a:t>및 추진과정</a:t>
                </a:r>
                <a:endParaRPr lang="en-US" altLang="ko-KR" dirty="0"/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4CED5934-60D7-4D63-A4A4-951135C4D233}"/>
                  </a:ext>
                </a:extLst>
              </p:cNvPr>
              <p:cNvSpPr txBox="1"/>
              <p:nvPr/>
            </p:nvSpPr>
            <p:spPr>
              <a:xfrm>
                <a:off x="728582" y="1449468"/>
                <a:ext cx="14205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800" dirty="0">
                    <a:solidFill>
                      <a:schemeClr val="tx1"/>
                    </a:solidFill>
                    <a:latin typeface="+mj-lt"/>
                  </a:rPr>
                  <a:t>연구의 개요</a:t>
                </a:r>
                <a:endParaRPr lang="en-US" altLang="ko-KR" sz="1800" dirty="0">
                  <a:solidFill>
                    <a:schemeClr val="tx1"/>
                  </a:solidFill>
                  <a:latin typeface="+mj-lt"/>
                </a:endParaRPr>
              </a:p>
            </p:txBody>
          </p:sp>
          <p:cxnSp>
            <p:nvCxnSpPr>
              <p:cNvPr id="96" name="직선 연결선 95">
                <a:extLst>
                  <a:ext uri="{FF2B5EF4-FFF2-40B4-BE49-F238E27FC236}">
                    <a16:creationId xmlns:a16="http://schemas.microsoft.com/office/drawing/2014/main" id="{5271B879-F547-44FE-9212-515EAA9D336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0182" y="1818800"/>
                <a:ext cx="2390299" cy="0"/>
              </a:xfrm>
              <a:prstGeom prst="line">
                <a:avLst/>
              </a:prstGeom>
              <a:ln w="19050">
                <a:solidFill>
                  <a:srgbClr val="373B4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748E4006-E531-4C80-8161-26D68D20CB53}"/>
                  </a:ext>
                </a:extLst>
              </p:cNvPr>
              <p:cNvSpPr txBox="1"/>
              <p:nvPr/>
            </p:nvSpPr>
            <p:spPr>
              <a:xfrm>
                <a:off x="370182" y="1449468"/>
                <a:ext cx="4379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800" dirty="0">
                    <a:solidFill>
                      <a:schemeClr val="tx1"/>
                    </a:solidFill>
                    <a:latin typeface="+mj-lt"/>
                  </a:rPr>
                  <a:t>01</a:t>
                </a:r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D17C8BB6-6382-40D0-A6D7-122DF45CF180}"/>
                </a:ext>
              </a:extLst>
            </p:cNvPr>
            <p:cNvGrpSpPr/>
            <p:nvPr/>
          </p:nvGrpSpPr>
          <p:grpSpPr>
            <a:xfrm>
              <a:off x="4059107" y="1449468"/>
              <a:ext cx="3221684" cy="1913946"/>
              <a:chOff x="4261737" y="1449468"/>
              <a:chExt cx="3221684" cy="1913946"/>
            </a:xfrm>
          </p:grpSpPr>
          <p:cxnSp>
            <p:nvCxnSpPr>
              <p:cNvPr id="81" name="직선 연결선 80">
                <a:extLst>
                  <a:ext uri="{FF2B5EF4-FFF2-40B4-BE49-F238E27FC236}">
                    <a16:creationId xmlns:a16="http://schemas.microsoft.com/office/drawing/2014/main" id="{2010FF78-B45C-41BE-A981-96221084E1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1737" y="1818800"/>
                <a:ext cx="2390299" cy="0"/>
              </a:xfrm>
              <a:prstGeom prst="line">
                <a:avLst/>
              </a:prstGeom>
              <a:ln w="19050">
                <a:solidFill>
                  <a:srgbClr val="373B4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9B9F04A7-3910-4D1B-802D-830A041BD6D8}"/>
                  </a:ext>
                </a:extLst>
              </p:cNvPr>
              <p:cNvSpPr txBox="1"/>
              <p:nvPr/>
            </p:nvSpPr>
            <p:spPr>
              <a:xfrm>
                <a:off x="4620137" y="1449468"/>
                <a:ext cx="118974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800" dirty="0">
                    <a:solidFill>
                      <a:schemeClr val="tx1"/>
                    </a:solidFill>
                    <a:latin typeface="+mj-lt"/>
                  </a:rPr>
                  <a:t>이론 고찰</a:t>
                </a:r>
                <a:endParaRPr lang="en-US" altLang="ko-KR" sz="1800" dirty="0">
                  <a:solidFill>
                    <a:schemeClr val="tx1"/>
                  </a:solidFill>
                  <a:latin typeface="+mj-lt"/>
                </a:endParaRPr>
              </a:p>
            </p:txBody>
          </p:sp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0CF068FD-9A14-4DD4-861B-A7140916F460}"/>
                  </a:ext>
                </a:extLst>
              </p:cNvPr>
              <p:cNvSpPr txBox="1"/>
              <p:nvPr/>
            </p:nvSpPr>
            <p:spPr>
              <a:xfrm>
                <a:off x="4261737" y="1449468"/>
                <a:ext cx="4379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800" dirty="0">
                    <a:solidFill>
                      <a:schemeClr val="tx1"/>
                    </a:solidFill>
                    <a:latin typeface="+mj-lt"/>
                  </a:rPr>
                  <a:t>02</a:t>
                </a:r>
              </a:p>
            </p:txBody>
          </p:sp>
          <p:grpSp>
            <p:nvGrpSpPr>
              <p:cNvPr id="84" name="그룹 83">
                <a:extLst>
                  <a:ext uri="{FF2B5EF4-FFF2-40B4-BE49-F238E27FC236}">
                    <a16:creationId xmlns:a16="http://schemas.microsoft.com/office/drawing/2014/main" id="{A8A53B62-3481-4B3E-A551-3AC317ECD105}"/>
                  </a:ext>
                </a:extLst>
              </p:cNvPr>
              <p:cNvGrpSpPr/>
              <p:nvPr/>
            </p:nvGrpSpPr>
            <p:grpSpPr>
              <a:xfrm>
                <a:off x="4261737" y="2027202"/>
                <a:ext cx="3221684" cy="837383"/>
                <a:chOff x="4483252" y="2434858"/>
                <a:chExt cx="3221684" cy="837383"/>
              </a:xfrm>
            </p:grpSpPr>
            <p:sp>
              <p:nvSpPr>
                <p:cNvPr id="87" name="Object 5">
                  <a:extLst>
                    <a:ext uri="{FF2B5EF4-FFF2-40B4-BE49-F238E27FC236}">
                      <a16:creationId xmlns:a16="http://schemas.microsoft.com/office/drawing/2014/main" id="{D740507A-87E2-4A7F-871B-83BF54BB6B3A}"/>
                    </a:ext>
                  </a:extLst>
                </p:cNvPr>
                <p:cNvSpPr txBox="1"/>
                <p:nvPr/>
              </p:nvSpPr>
              <p:spPr>
                <a:xfrm>
                  <a:off x="4483252" y="2434858"/>
                  <a:ext cx="343364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ko-KR"/>
                  </a:defPPr>
                  <a:lvl1pPr>
                    <a:defRPr sz="1600">
                      <a:latin typeface="+mj-lt"/>
                    </a:defRPr>
                  </a:lvl1pPr>
                </a:lstStyle>
                <a:p>
                  <a:r>
                    <a:rPr lang="en-US" altLang="ko-KR"/>
                    <a:t>1.</a:t>
                  </a:r>
                  <a:endParaRPr lang="en-US" altLang="ko-KR" dirty="0"/>
                </a:p>
              </p:txBody>
            </p:sp>
            <p:sp>
              <p:nvSpPr>
                <p:cNvPr id="88" name="Object 5">
                  <a:extLst>
                    <a:ext uri="{FF2B5EF4-FFF2-40B4-BE49-F238E27FC236}">
                      <a16:creationId xmlns:a16="http://schemas.microsoft.com/office/drawing/2014/main" id="{B2A87A3D-F45B-4C09-8D78-49A26E0DE6C8}"/>
                    </a:ext>
                  </a:extLst>
                </p:cNvPr>
                <p:cNvSpPr txBox="1"/>
                <p:nvPr/>
              </p:nvSpPr>
              <p:spPr>
                <a:xfrm>
                  <a:off x="4841652" y="2434858"/>
                  <a:ext cx="2863284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ko-KR"/>
                  </a:defPPr>
                  <a:lvl1pPr>
                    <a:defRPr sz="1600">
                      <a:latin typeface="+mj-lt"/>
                    </a:defRPr>
                  </a:lvl1pPr>
                </a:lstStyle>
                <a:p>
                  <a:r>
                    <a:rPr lang="ko-KR" altLang="en-US" dirty="0"/>
                    <a:t>국내외 </a:t>
                  </a:r>
                  <a:r>
                    <a:rPr lang="ko-KR" altLang="en-US" dirty="0" err="1"/>
                    <a:t>도농교류</a:t>
                  </a:r>
                  <a:r>
                    <a:rPr lang="ko-KR" altLang="en-US" dirty="0"/>
                    <a:t> 개념과 유형</a:t>
                  </a:r>
                </a:p>
              </p:txBody>
            </p:sp>
            <p:sp>
              <p:nvSpPr>
                <p:cNvPr id="89" name="Object 5">
                  <a:extLst>
                    <a:ext uri="{FF2B5EF4-FFF2-40B4-BE49-F238E27FC236}">
                      <a16:creationId xmlns:a16="http://schemas.microsoft.com/office/drawing/2014/main" id="{2884EE3A-A179-4776-8B36-B6FE60EF172B}"/>
                    </a:ext>
                  </a:extLst>
                </p:cNvPr>
                <p:cNvSpPr txBox="1"/>
                <p:nvPr/>
              </p:nvSpPr>
              <p:spPr>
                <a:xfrm>
                  <a:off x="4483252" y="2933687"/>
                  <a:ext cx="343364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ko-KR"/>
                  </a:defPPr>
                  <a:lvl1pPr>
                    <a:defRPr sz="1600">
                      <a:latin typeface="+mj-lt"/>
                    </a:defRPr>
                  </a:lvl1pPr>
                </a:lstStyle>
                <a:p>
                  <a:r>
                    <a:rPr lang="en-US" altLang="ko-KR" dirty="0"/>
                    <a:t>2.</a:t>
                  </a:r>
                </a:p>
              </p:txBody>
            </p:sp>
            <p:sp>
              <p:nvSpPr>
                <p:cNvPr id="90" name="Object 5">
                  <a:extLst>
                    <a:ext uri="{FF2B5EF4-FFF2-40B4-BE49-F238E27FC236}">
                      <a16:creationId xmlns:a16="http://schemas.microsoft.com/office/drawing/2014/main" id="{4A9CCB7A-1C8B-493B-98B9-2B329EA243D6}"/>
                    </a:ext>
                  </a:extLst>
                </p:cNvPr>
                <p:cNvSpPr txBox="1"/>
                <p:nvPr/>
              </p:nvSpPr>
              <p:spPr>
                <a:xfrm>
                  <a:off x="4841652" y="2933687"/>
                  <a:ext cx="2658100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ko-KR"/>
                  </a:defPPr>
                  <a:lvl1pPr>
                    <a:defRPr sz="1600">
                      <a:latin typeface="+mj-lt"/>
                    </a:defRPr>
                  </a:lvl1pPr>
                </a:lstStyle>
                <a:p>
                  <a:r>
                    <a:rPr lang="ko-KR" altLang="en-US" dirty="0"/>
                    <a:t>국내외 </a:t>
                  </a:r>
                  <a:r>
                    <a:rPr lang="ko-KR" altLang="en-US" dirty="0" err="1"/>
                    <a:t>도농교류</a:t>
                  </a:r>
                  <a:r>
                    <a:rPr lang="ko-KR" altLang="en-US" dirty="0"/>
                    <a:t> 정책 전개</a:t>
                  </a:r>
                </a:p>
              </p:txBody>
            </p:sp>
          </p:grpSp>
          <p:sp>
            <p:nvSpPr>
              <p:cNvPr id="85" name="Object 5">
                <a:extLst>
                  <a:ext uri="{FF2B5EF4-FFF2-40B4-BE49-F238E27FC236}">
                    <a16:creationId xmlns:a16="http://schemas.microsoft.com/office/drawing/2014/main" id="{82269C45-3C8A-4753-9B1D-CD857D79FFB1}"/>
                  </a:ext>
                </a:extLst>
              </p:cNvPr>
              <p:cNvSpPr txBox="1"/>
              <p:nvPr/>
            </p:nvSpPr>
            <p:spPr>
              <a:xfrm>
                <a:off x="4261737" y="3024860"/>
                <a:ext cx="34336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en-US" altLang="ko-KR" dirty="0"/>
                  <a:t>3.</a:t>
                </a:r>
              </a:p>
            </p:txBody>
          </p:sp>
          <p:sp>
            <p:nvSpPr>
              <p:cNvPr id="86" name="Object 5">
                <a:extLst>
                  <a:ext uri="{FF2B5EF4-FFF2-40B4-BE49-F238E27FC236}">
                    <a16:creationId xmlns:a16="http://schemas.microsoft.com/office/drawing/2014/main" id="{EF3CAB22-C1E2-4AED-B7B4-BA49D42723E0}"/>
                  </a:ext>
                </a:extLst>
              </p:cNvPr>
              <p:cNvSpPr txBox="1"/>
              <p:nvPr/>
            </p:nvSpPr>
            <p:spPr>
              <a:xfrm>
                <a:off x="4620137" y="3024860"/>
                <a:ext cx="217559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ko-KR" altLang="en-US" dirty="0"/>
                  <a:t>국내외 </a:t>
                </a:r>
                <a:r>
                  <a:rPr lang="ko-KR" altLang="en-US" dirty="0" err="1"/>
                  <a:t>도농교류</a:t>
                </a:r>
                <a:r>
                  <a:rPr lang="ko-KR" altLang="en-US" dirty="0"/>
                  <a:t> 정책</a:t>
                </a:r>
              </a:p>
            </p:txBody>
          </p:sp>
        </p:grpSp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8C23F64B-3937-458F-87A3-436A2D871862}"/>
                </a:ext>
              </a:extLst>
            </p:cNvPr>
            <p:cNvGrpSpPr/>
            <p:nvPr/>
          </p:nvGrpSpPr>
          <p:grpSpPr>
            <a:xfrm>
              <a:off x="8507856" y="1449468"/>
              <a:ext cx="3181488" cy="2160167"/>
              <a:chOff x="8507856" y="1449468"/>
              <a:chExt cx="3181488" cy="2160167"/>
            </a:xfrm>
          </p:grpSpPr>
          <p:cxnSp>
            <p:nvCxnSpPr>
              <p:cNvPr id="70" name="직선 연결선 69">
                <a:extLst>
                  <a:ext uri="{FF2B5EF4-FFF2-40B4-BE49-F238E27FC236}">
                    <a16:creationId xmlns:a16="http://schemas.microsoft.com/office/drawing/2014/main" id="{BC8C9BE9-3C99-4B6B-89B9-18151E35F0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507856" y="1818800"/>
                <a:ext cx="3181488" cy="0"/>
              </a:xfrm>
              <a:prstGeom prst="line">
                <a:avLst/>
              </a:prstGeom>
              <a:ln w="19050">
                <a:solidFill>
                  <a:srgbClr val="373B4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1" name="그룹 70">
                <a:extLst>
                  <a:ext uri="{FF2B5EF4-FFF2-40B4-BE49-F238E27FC236}">
                    <a16:creationId xmlns:a16="http://schemas.microsoft.com/office/drawing/2014/main" id="{5FAB650E-A248-4C83-B62D-36D9C218ADB8}"/>
                  </a:ext>
                </a:extLst>
              </p:cNvPr>
              <p:cNvGrpSpPr/>
              <p:nvPr/>
            </p:nvGrpSpPr>
            <p:grpSpPr>
              <a:xfrm>
                <a:off x="8507856" y="2526031"/>
                <a:ext cx="3016500" cy="338554"/>
                <a:chOff x="8507856" y="2540305"/>
                <a:chExt cx="3016500" cy="338554"/>
              </a:xfrm>
            </p:grpSpPr>
            <p:sp>
              <p:nvSpPr>
                <p:cNvPr id="79" name="Object 5">
                  <a:extLst>
                    <a:ext uri="{FF2B5EF4-FFF2-40B4-BE49-F238E27FC236}">
                      <a16:creationId xmlns:a16="http://schemas.microsoft.com/office/drawing/2014/main" id="{0076E8EB-9AD5-450B-BF68-EBD29B72A26A}"/>
                    </a:ext>
                  </a:extLst>
                </p:cNvPr>
                <p:cNvSpPr txBox="1"/>
                <p:nvPr/>
              </p:nvSpPr>
              <p:spPr>
                <a:xfrm>
                  <a:off x="8507856" y="2540305"/>
                  <a:ext cx="343364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ko-KR"/>
                  </a:defPPr>
                  <a:lvl1pPr>
                    <a:defRPr sz="1600">
                      <a:latin typeface="+mj-lt"/>
                    </a:defRPr>
                  </a:lvl1pPr>
                </a:lstStyle>
                <a:p>
                  <a:r>
                    <a:rPr lang="en-US" altLang="ko-KR" dirty="0"/>
                    <a:t>2.</a:t>
                  </a:r>
                </a:p>
              </p:txBody>
            </p:sp>
            <p:sp>
              <p:nvSpPr>
                <p:cNvPr id="80" name="Object 5">
                  <a:extLst>
                    <a:ext uri="{FF2B5EF4-FFF2-40B4-BE49-F238E27FC236}">
                      <a16:creationId xmlns:a16="http://schemas.microsoft.com/office/drawing/2014/main" id="{5607D7D7-49D1-487E-91CE-D9C5791556E7}"/>
                    </a:ext>
                  </a:extLst>
                </p:cNvPr>
                <p:cNvSpPr txBox="1"/>
                <p:nvPr/>
              </p:nvSpPr>
              <p:spPr>
                <a:xfrm>
                  <a:off x="8866256" y="2540305"/>
                  <a:ext cx="2658100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ko-KR"/>
                  </a:defPPr>
                  <a:lvl1pPr>
                    <a:defRPr sz="1600">
                      <a:latin typeface="+mj-lt"/>
                    </a:defRPr>
                  </a:lvl1pPr>
                </a:lstStyle>
                <a:p>
                  <a:r>
                    <a:rPr lang="ko-KR" altLang="en-US" dirty="0"/>
                    <a:t>무안군 주요 교류자원 현황</a:t>
                  </a:r>
                </a:p>
              </p:txBody>
            </p:sp>
          </p:grpSp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id="{A0F6C634-4164-4428-B029-4AC241BA44D2}"/>
                  </a:ext>
                </a:extLst>
              </p:cNvPr>
              <p:cNvGrpSpPr/>
              <p:nvPr/>
            </p:nvGrpSpPr>
            <p:grpSpPr>
              <a:xfrm>
                <a:off x="8507856" y="3024860"/>
                <a:ext cx="2739180" cy="584775"/>
                <a:chOff x="8507856" y="3024860"/>
                <a:chExt cx="2739180" cy="584775"/>
              </a:xfrm>
            </p:grpSpPr>
            <p:sp>
              <p:nvSpPr>
                <p:cNvPr id="77" name="Object 5">
                  <a:extLst>
                    <a:ext uri="{FF2B5EF4-FFF2-40B4-BE49-F238E27FC236}">
                      <a16:creationId xmlns:a16="http://schemas.microsoft.com/office/drawing/2014/main" id="{F8348F9B-6C23-436E-8EE0-950BDE3185A7}"/>
                    </a:ext>
                  </a:extLst>
                </p:cNvPr>
                <p:cNvSpPr txBox="1"/>
                <p:nvPr/>
              </p:nvSpPr>
              <p:spPr>
                <a:xfrm>
                  <a:off x="8507856" y="3024860"/>
                  <a:ext cx="343364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ko-KR"/>
                  </a:defPPr>
                  <a:lvl1pPr>
                    <a:defRPr sz="1600">
                      <a:latin typeface="+mj-lt"/>
                    </a:defRPr>
                  </a:lvl1pPr>
                </a:lstStyle>
                <a:p>
                  <a:r>
                    <a:rPr lang="en-US" altLang="ko-KR"/>
                    <a:t>3.</a:t>
                  </a:r>
                  <a:endParaRPr lang="en-US" altLang="ko-KR" dirty="0"/>
                </a:p>
              </p:txBody>
            </p:sp>
            <p:sp>
              <p:nvSpPr>
                <p:cNvPr id="78" name="Object 5">
                  <a:extLst>
                    <a:ext uri="{FF2B5EF4-FFF2-40B4-BE49-F238E27FC236}">
                      <a16:creationId xmlns:a16="http://schemas.microsoft.com/office/drawing/2014/main" id="{3C469CDE-FE82-4E34-901F-A58D8362C7CE}"/>
                    </a:ext>
                  </a:extLst>
                </p:cNvPr>
                <p:cNvSpPr txBox="1"/>
                <p:nvPr/>
              </p:nvSpPr>
              <p:spPr>
                <a:xfrm>
                  <a:off x="8866256" y="3024860"/>
                  <a:ext cx="2380780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ko-KR"/>
                  </a:defPPr>
                  <a:lvl1pPr>
                    <a:defRPr sz="1600">
                      <a:latin typeface="+mj-lt"/>
                    </a:defRPr>
                  </a:lvl1pPr>
                </a:lstStyle>
                <a:p>
                  <a:r>
                    <a:rPr lang="ko-KR" altLang="en-US" dirty="0"/>
                    <a:t>무안군 및 광역권</a:t>
                  </a:r>
                  <a:endParaRPr lang="en-US" altLang="ko-KR" dirty="0"/>
                </a:p>
                <a:p>
                  <a:r>
                    <a:rPr lang="ko-KR" altLang="en-US" dirty="0" err="1"/>
                    <a:t>여가유동인구</a:t>
                  </a:r>
                  <a:r>
                    <a:rPr lang="ko-KR" altLang="en-US" dirty="0"/>
                    <a:t> 특성 분석</a:t>
                  </a:r>
                </a:p>
              </p:txBody>
            </p:sp>
          </p:grp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3EAE6CEF-6C41-483A-A19D-5880E27FD011}"/>
                  </a:ext>
                </a:extLst>
              </p:cNvPr>
              <p:cNvSpPr txBox="1"/>
              <p:nvPr/>
            </p:nvSpPr>
            <p:spPr>
              <a:xfrm>
                <a:off x="8866256" y="1449468"/>
                <a:ext cx="173316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800" dirty="0">
                    <a:solidFill>
                      <a:schemeClr val="tx1"/>
                    </a:solidFill>
                    <a:latin typeface="+mj-lt"/>
                  </a:rPr>
                  <a:t>지역 현황 분석</a:t>
                </a:r>
                <a:endParaRPr lang="en-US" altLang="ko-KR" sz="1800" dirty="0">
                  <a:solidFill>
                    <a:schemeClr val="tx1"/>
                  </a:solidFill>
                  <a:latin typeface="+mj-lt"/>
                </a:endParaRP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421F4652-8FEE-4052-9866-398FD651C978}"/>
                  </a:ext>
                </a:extLst>
              </p:cNvPr>
              <p:cNvSpPr txBox="1"/>
              <p:nvPr/>
            </p:nvSpPr>
            <p:spPr>
              <a:xfrm>
                <a:off x="8507856" y="1449468"/>
                <a:ext cx="4379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800" dirty="0">
                    <a:solidFill>
                      <a:schemeClr val="tx1"/>
                    </a:solidFill>
                    <a:latin typeface="+mj-lt"/>
                  </a:rPr>
                  <a:t>03</a:t>
                </a:r>
              </a:p>
            </p:txBody>
          </p:sp>
          <p:sp>
            <p:nvSpPr>
              <p:cNvPr id="75" name="Object 5">
                <a:extLst>
                  <a:ext uri="{FF2B5EF4-FFF2-40B4-BE49-F238E27FC236}">
                    <a16:creationId xmlns:a16="http://schemas.microsoft.com/office/drawing/2014/main" id="{9A79AC5F-7C07-4F7C-8E25-13A22DEB1A69}"/>
                  </a:ext>
                </a:extLst>
              </p:cNvPr>
              <p:cNvSpPr txBox="1"/>
              <p:nvPr/>
            </p:nvSpPr>
            <p:spPr>
              <a:xfrm>
                <a:off x="8507856" y="2027202"/>
                <a:ext cx="34336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en-US" altLang="ko-KR"/>
                  <a:t>1.</a:t>
                </a:r>
                <a:endParaRPr lang="en-US" altLang="ko-KR" dirty="0"/>
              </a:p>
            </p:txBody>
          </p:sp>
          <p:sp>
            <p:nvSpPr>
              <p:cNvPr id="76" name="Object 5">
                <a:extLst>
                  <a:ext uri="{FF2B5EF4-FFF2-40B4-BE49-F238E27FC236}">
                    <a16:creationId xmlns:a16="http://schemas.microsoft.com/office/drawing/2014/main" id="{9745D267-81C0-4833-93E1-DE3835E492BE}"/>
                  </a:ext>
                </a:extLst>
              </p:cNvPr>
              <p:cNvSpPr txBox="1"/>
              <p:nvPr/>
            </p:nvSpPr>
            <p:spPr>
              <a:xfrm>
                <a:off x="8866256" y="2027202"/>
                <a:ext cx="176522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1600">
                    <a:latin typeface="+mj-lt"/>
                  </a:defRPr>
                </a:lvl1pPr>
              </a:lstStyle>
              <a:p>
                <a:r>
                  <a:rPr lang="ko-KR" altLang="en-US" dirty="0"/>
                  <a:t>무안군 일반 현황</a:t>
                </a:r>
              </a:p>
            </p:txBody>
          </p:sp>
        </p:grpSp>
      </p:grpSp>
      <p:sp>
        <p:nvSpPr>
          <p:cNvPr id="107" name="내용 개체 틀 8">
            <a:extLst>
              <a:ext uri="{FF2B5EF4-FFF2-40B4-BE49-F238E27FC236}">
                <a16:creationId xmlns:a16="http://schemas.microsoft.com/office/drawing/2014/main" id="{E95DF507-BE22-4E25-9336-8CDFF050E923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108" name="내용 개체 틀 8">
            <a:extLst>
              <a:ext uri="{FF2B5EF4-FFF2-40B4-BE49-F238E27FC236}">
                <a16:creationId xmlns:a16="http://schemas.microsoft.com/office/drawing/2014/main" id="{325432D7-9027-4C49-BEC4-62404CAECB35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109" name="내용 개체 틀 8">
            <a:extLst>
              <a:ext uri="{FF2B5EF4-FFF2-40B4-BE49-F238E27FC236}">
                <a16:creationId xmlns:a16="http://schemas.microsoft.com/office/drawing/2014/main" id="{1FCB5BD7-BD0F-4F49-9DB6-60D21DC19177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110" name="내용 개체 틀 8">
            <a:extLst>
              <a:ext uri="{FF2B5EF4-FFF2-40B4-BE49-F238E27FC236}">
                <a16:creationId xmlns:a16="http://schemas.microsoft.com/office/drawing/2014/main" id="{3ECA972C-3FCD-4E58-91E7-699E8BF3B481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111" name="내용 개체 틀 8">
            <a:extLst>
              <a:ext uri="{FF2B5EF4-FFF2-40B4-BE49-F238E27FC236}">
                <a16:creationId xmlns:a16="http://schemas.microsoft.com/office/drawing/2014/main" id="{C542D231-5974-43E0-B303-4F8BEC35E172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112" name="내용 개체 틀 8">
            <a:extLst>
              <a:ext uri="{FF2B5EF4-FFF2-40B4-BE49-F238E27FC236}">
                <a16:creationId xmlns:a16="http://schemas.microsoft.com/office/drawing/2014/main" id="{3A2186A3-E433-4C20-9CE4-C4BD2D3A98AF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539522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922374" y="658100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3</a:t>
            </a:r>
            <a:endParaRPr lang="ko-KR" altLang="en-US" sz="1200" dirty="0"/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23775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01. </a:t>
            </a:r>
            <a:r>
              <a:rPr lang="ko-KR" altLang="en-US" sz="2400" b="1" dirty="0"/>
              <a:t>연구의 개요</a:t>
            </a:r>
            <a:endParaRPr lang="en-US" sz="24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95EBD4F6-8F56-42D8-98BA-985C66CBFAA7}"/>
              </a:ext>
            </a:extLst>
          </p:cNvPr>
          <p:cNvSpPr txBox="1"/>
          <p:nvPr/>
        </p:nvSpPr>
        <p:spPr>
          <a:xfrm>
            <a:off x="370182" y="1191914"/>
            <a:ext cx="2805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/>
              <a:t>1) </a:t>
            </a:r>
            <a:r>
              <a:rPr lang="ko-KR" altLang="en-US" dirty="0"/>
              <a:t>연구의 목적 및 필요성</a:t>
            </a:r>
            <a:endParaRPr lang="en-US" altLang="ko-KR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C4FC80AE-AE9A-499D-BFEE-892A7B9CED1C}"/>
              </a:ext>
            </a:extLst>
          </p:cNvPr>
          <p:cNvSpPr txBox="1"/>
          <p:nvPr/>
        </p:nvSpPr>
        <p:spPr>
          <a:xfrm>
            <a:off x="370182" y="1624746"/>
            <a:ext cx="110386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defRPr sz="2000" b="1">
                <a:latin typeface="Noto Sans CJK KR Black" pitchFamily="34" charset="0"/>
                <a:cs typeface="Noto Sans CJK KR Black" pitchFamily="34" charset="0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0" dirty="0">
                <a:latin typeface="+mn-ea"/>
                <a:cs typeface="Microsoft GothicNeo" panose="020B0500000101010101" pitchFamily="34" charset="-127"/>
              </a:rPr>
              <a:t>시대변화에 따른 지역 간 교류수요의 양적 확대와 다양화</a:t>
            </a:r>
            <a:r>
              <a:rPr lang="en-US" altLang="ko-KR" sz="1400" b="0" dirty="0">
                <a:latin typeface="+mn-ea"/>
                <a:cs typeface="Microsoft GothicNeo" panose="020B0500000101010101" pitchFamily="34" charset="-127"/>
              </a:rPr>
              <a:t>, </a:t>
            </a:r>
            <a:r>
              <a:rPr lang="ko-KR" altLang="en-US" sz="1400" b="0" dirty="0">
                <a:latin typeface="+mn-ea"/>
                <a:cs typeface="Microsoft GothicNeo" panose="020B0500000101010101" pitchFamily="34" charset="-127"/>
              </a:rPr>
              <a:t>질적 성장이 가속화됨에 따라 추세에 대응하는 무안형 교류 활성화 전략을 마련 하는데 목적이 있음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b="0" dirty="0">
              <a:latin typeface="+mn-ea"/>
              <a:cs typeface="Microsoft GothicNeo" panose="020B0500000101010101" pitchFamily="34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0" dirty="0">
                <a:latin typeface="+mn-ea"/>
                <a:cs typeface="Microsoft GothicNeo" panose="020B0500000101010101" pitchFamily="34" charset="-127"/>
              </a:rPr>
              <a:t>무안군 지역 내 </a:t>
            </a:r>
            <a:r>
              <a:rPr lang="ko-KR" altLang="en-US" sz="1400" b="0" dirty="0" err="1">
                <a:latin typeface="+mn-ea"/>
                <a:cs typeface="Microsoft GothicNeo" panose="020B0500000101010101" pitchFamily="34" charset="-127"/>
              </a:rPr>
              <a:t>도농</a:t>
            </a:r>
            <a:r>
              <a:rPr lang="ko-KR" altLang="en-US" sz="1400" b="0" dirty="0">
                <a:latin typeface="+mn-ea"/>
                <a:cs typeface="Microsoft GothicNeo" panose="020B0500000101010101" pitchFamily="34" charset="-127"/>
              </a:rPr>
              <a:t> 교류 사업 방향을 설정하고</a:t>
            </a:r>
            <a:r>
              <a:rPr lang="en-US" altLang="ko-KR" sz="1400" b="0" dirty="0">
                <a:latin typeface="+mn-ea"/>
                <a:cs typeface="Microsoft GothicNeo" panose="020B0500000101010101" pitchFamily="34" charset="-127"/>
              </a:rPr>
              <a:t>, </a:t>
            </a:r>
            <a:r>
              <a:rPr lang="ko-KR" altLang="en-US" sz="1400" b="0" dirty="0">
                <a:latin typeface="+mn-ea"/>
                <a:cs typeface="Microsoft GothicNeo" panose="020B0500000101010101" pitchFamily="34" charset="-127"/>
              </a:rPr>
              <a:t>그에 따른 </a:t>
            </a:r>
            <a:r>
              <a:rPr lang="ko-KR" altLang="en-US" sz="1400" b="0" dirty="0" err="1">
                <a:latin typeface="+mn-ea"/>
                <a:cs typeface="Microsoft GothicNeo" panose="020B0500000101010101" pitchFamily="34" charset="-127"/>
              </a:rPr>
              <a:t>도농교류</a:t>
            </a:r>
            <a:r>
              <a:rPr lang="ko-KR" altLang="en-US" sz="1400" b="0" dirty="0">
                <a:latin typeface="+mn-ea"/>
                <a:cs typeface="Microsoft GothicNeo" panose="020B0500000101010101" pitchFamily="34" charset="-127"/>
              </a:rPr>
              <a:t> 활성화 방안을 마련하고자 함</a:t>
            </a:r>
            <a:endParaRPr lang="en-US" altLang="ko-KR" sz="1400" b="0" dirty="0">
              <a:latin typeface="+mn-ea"/>
              <a:cs typeface="Microsoft GothicNeo" panose="020B0500000101010101" pitchFamily="34" charset="-127"/>
            </a:endParaRPr>
          </a:p>
          <a:p>
            <a:pPr marL="269875"/>
            <a:r>
              <a:rPr lang="en-US" altLang="ko-KR" sz="1400" b="0" dirty="0">
                <a:latin typeface="+mn-ea"/>
                <a:cs typeface="Microsoft GothicNeo" panose="020B0500000101010101" pitchFamily="34" charset="-127"/>
              </a:rPr>
              <a:t>(</a:t>
            </a:r>
            <a:r>
              <a:rPr lang="ko-KR" altLang="en-US" sz="1400" b="0" dirty="0">
                <a:latin typeface="+mn-ea"/>
                <a:cs typeface="Microsoft GothicNeo" panose="020B0500000101010101" pitchFamily="34" charset="-127"/>
              </a:rPr>
              <a:t>무안 도시지역인 </a:t>
            </a:r>
            <a:r>
              <a:rPr lang="ko-KR" altLang="en-US" sz="1400" b="0" dirty="0" err="1">
                <a:latin typeface="+mn-ea"/>
                <a:cs typeface="Microsoft GothicNeo" panose="020B0500000101010101" pitchFamily="34" charset="-127"/>
              </a:rPr>
              <a:t>남악</a:t>
            </a:r>
            <a:r>
              <a:rPr lang="en-US" altLang="ko-KR" sz="1400" b="0" dirty="0">
                <a:latin typeface="+mn-ea"/>
                <a:cs typeface="Microsoft GothicNeo" panose="020B0500000101010101" pitchFamily="34" charset="-127"/>
              </a:rPr>
              <a:t>, </a:t>
            </a:r>
            <a:r>
              <a:rPr lang="ko-KR" altLang="en-US" sz="1400" b="0" dirty="0">
                <a:latin typeface="+mn-ea"/>
                <a:cs typeface="Microsoft GothicNeo" panose="020B0500000101010101" pitchFamily="34" charset="-127"/>
              </a:rPr>
              <a:t>오룡 신도시와 무안군 농촌 지역과의 상생 프로그램 발굴</a:t>
            </a:r>
            <a:r>
              <a:rPr lang="en-US" altLang="ko-KR" sz="1400" b="0" dirty="0">
                <a:latin typeface="+mn-ea"/>
                <a:cs typeface="Microsoft GothicNeo" panose="020B0500000101010101" pitchFamily="34" charset="-127"/>
              </a:rPr>
              <a:t>)</a:t>
            </a:r>
            <a:endParaRPr lang="ko-KR" altLang="en-US" sz="1400" b="0" dirty="0">
              <a:latin typeface="+mn-ea"/>
              <a:cs typeface="Microsoft GothicNeo" panose="020B0500000101010101" pitchFamily="34" charset="-127"/>
            </a:endParaRPr>
          </a:p>
        </p:txBody>
      </p:sp>
      <p:sp>
        <p:nvSpPr>
          <p:cNvPr id="34" name="Object 5">
            <a:extLst>
              <a:ext uri="{FF2B5EF4-FFF2-40B4-BE49-F238E27FC236}">
                <a16:creationId xmlns:a16="http://schemas.microsoft.com/office/drawing/2014/main" id="{D295F994-A2B6-4A46-88F9-8E6333843D61}"/>
              </a:ext>
            </a:extLst>
          </p:cNvPr>
          <p:cNvSpPr txBox="1"/>
          <p:nvPr/>
        </p:nvSpPr>
        <p:spPr>
          <a:xfrm>
            <a:off x="370182" y="3477496"/>
            <a:ext cx="1406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dirty="0"/>
              <a:t>추진과정</a:t>
            </a:r>
            <a:endParaRPr lang="en-US" altLang="ko-KR" sz="1800" dirty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C08BF8A7-1AAB-47FC-A8C4-A3DF6224A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0663" y="21415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54" name="표 53">
            <a:extLst>
              <a:ext uri="{FF2B5EF4-FFF2-40B4-BE49-F238E27FC236}">
                <a16:creationId xmlns:a16="http://schemas.microsoft.com/office/drawing/2014/main" id="{A9436AF7-217C-48DB-930A-82C7CD842F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523133"/>
              </p:ext>
            </p:extLst>
          </p:nvPr>
        </p:nvGraphicFramePr>
        <p:xfrm>
          <a:off x="2013915" y="3540996"/>
          <a:ext cx="8164170" cy="2911084"/>
        </p:xfrm>
        <a:graphic>
          <a:graphicData uri="http://schemas.openxmlformats.org/drawingml/2006/table">
            <a:tbl>
              <a:tblPr/>
              <a:tblGrid>
                <a:gridCol w="1180698">
                  <a:extLst>
                    <a:ext uri="{9D8B030D-6E8A-4147-A177-3AD203B41FA5}">
                      <a16:colId xmlns:a16="http://schemas.microsoft.com/office/drawing/2014/main" val="1010016745"/>
                    </a:ext>
                  </a:extLst>
                </a:gridCol>
                <a:gridCol w="444500">
                  <a:extLst>
                    <a:ext uri="{9D8B030D-6E8A-4147-A177-3AD203B41FA5}">
                      <a16:colId xmlns:a16="http://schemas.microsoft.com/office/drawing/2014/main" val="1987083159"/>
                    </a:ext>
                  </a:extLst>
                </a:gridCol>
                <a:gridCol w="3733780">
                  <a:extLst>
                    <a:ext uri="{9D8B030D-6E8A-4147-A177-3AD203B41FA5}">
                      <a16:colId xmlns:a16="http://schemas.microsoft.com/office/drawing/2014/main" val="2293948257"/>
                    </a:ext>
                  </a:extLst>
                </a:gridCol>
                <a:gridCol w="393720">
                  <a:extLst>
                    <a:ext uri="{9D8B030D-6E8A-4147-A177-3AD203B41FA5}">
                      <a16:colId xmlns:a16="http://schemas.microsoft.com/office/drawing/2014/main" val="3959824152"/>
                    </a:ext>
                  </a:extLst>
                </a:gridCol>
                <a:gridCol w="803824">
                  <a:extLst>
                    <a:ext uri="{9D8B030D-6E8A-4147-A177-3AD203B41FA5}">
                      <a16:colId xmlns:a16="http://schemas.microsoft.com/office/drawing/2014/main" val="631638592"/>
                    </a:ext>
                  </a:extLst>
                </a:gridCol>
                <a:gridCol w="803824">
                  <a:extLst>
                    <a:ext uri="{9D8B030D-6E8A-4147-A177-3AD203B41FA5}">
                      <a16:colId xmlns:a16="http://schemas.microsoft.com/office/drawing/2014/main" val="715906124"/>
                    </a:ext>
                  </a:extLst>
                </a:gridCol>
                <a:gridCol w="803824">
                  <a:extLst>
                    <a:ext uri="{9D8B030D-6E8A-4147-A177-3AD203B41FA5}">
                      <a16:colId xmlns:a16="http://schemas.microsoft.com/office/drawing/2014/main" val="3984054792"/>
                    </a:ext>
                  </a:extLst>
                </a:gridCol>
              </a:tblGrid>
              <a:tr h="23908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분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EAE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EA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EA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E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9442964"/>
                  </a:ext>
                </a:extLst>
              </a:tr>
              <a:tr h="209735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6158401"/>
                  </a:ext>
                </a:extLst>
              </a:tr>
              <a:tr h="33484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이론고찰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41148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400" b="0" i="0" u="none" strike="noStrike" dirty="0" err="1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도농교류</a:t>
                      </a:r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이론 및 개념 고찰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5D5D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5D5D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0760115"/>
                  </a:ext>
                </a:extLst>
              </a:tr>
              <a:tr h="3348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400" b="0" i="0" u="none" strike="noStrike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41148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국내외 </a:t>
                      </a:r>
                      <a:r>
                        <a:rPr lang="ko-KR" altLang="en-US" sz="1400" b="0" i="0" u="none" strike="noStrike" dirty="0" err="1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도농교류</a:t>
                      </a:r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사례분석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5D5D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0054159"/>
                  </a:ext>
                </a:extLst>
              </a:tr>
              <a:tr h="20973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ko-KR" altLang="en-US" sz="1400" b="0" i="0" u="none" strike="noStrike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41148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6701998"/>
                  </a:ext>
                </a:extLst>
              </a:tr>
              <a:tr h="44645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현황분석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ko-KR" altLang="en-US" sz="14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41148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무안군 </a:t>
                      </a:r>
                      <a:r>
                        <a:rPr lang="ko-KR" altLang="en-US" sz="1400" b="0" i="0" u="none" strike="noStrike" dirty="0" err="1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도농간</a:t>
                      </a:r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서비스 격차 분석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5D5D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5D5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3603274"/>
                  </a:ext>
                </a:extLst>
              </a:tr>
              <a:tr h="3348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41148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무안군 </a:t>
                      </a:r>
                      <a:r>
                        <a:rPr lang="ko-KR" altLang="en-US" sz="1400" b="0" i="0" u="none" strike="noStrike" dirty="0" err="1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도농활성화</a:t>
                      </a:r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조직 분석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5D5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1798687"/>
                  </a:ext>
                </a:extLst>
              </a:tr>
              <a:tr h="20973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ko-KR" altLang="en-US" sz="14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41148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endParaRPr lang="ko-KR" altLang="en-US" sz="14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8993484"/>
                  </a:ext>
                </a:extLst>
              </a:tr>
              <a:tr h="33484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사업구상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41148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무안군 </a:t>
                      </a:r>
                      <a:r>
                        <a:rPr lang="ko-KR" altLang="en-US" sz="1400" b="0" i="0" u="none" strike="noStrike" dirty="0" err="1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도농교류</a:t>
                      </a:r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활성화 방안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5D5D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5D5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415368"/>
                  </a:ext>
                </a:extLst>
              </a:tr>
              <a:tr h="2232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41148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262626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재원조달 방안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5D5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4006619"/>
                  </a:ext>
                </a:extLst>
              </a:tr>
            </a:tbl>
          </a:graphicData>
        </a:graphic>
      </p:graphicFrame>
      <p:sp>
        <p:nvSpPr>
          <p:cNvPr id="17" name="내용 개체 틀 8">
            <a:extLst>
              <a:ext uri="{FF2B5EF4-FFF2-40B4-BE49-F238E27FC236}">
                <a16:creationId xmlns:a16="http://schemas.microsoft.com/office/drawing/2014/main" id="{3DE943BB-6306-412C-87F8-ADE673AE0A63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18" name="내용 개체 틀 8">
            <a:extLst>
              <a:ext uri="{FF2B5EF4-FFF2-40B4-BE49-F238E27FC236}">
                <a16:creationId xmlns:a16="http://schemas.microsoft.com/office/drawing/2014/main" id="{719EA971-2D2A-4327-B54C-6180227D502D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2A338B91-F336-49E8-9AA9-750DA2CF711B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E45974E3-C0EF-442C-801B-535D84C01AA3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54E8F7EB-20C6-4EE3-AB5A-799932CEA020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96425511-321A-4B28-A227-51AD9071E4BC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453718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922374" y="658100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4</a:t>
            </a:r>
            <a:endParaRPr lang="ko-KR" altLang="en-US" sz="1200" dirty="0"/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6474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개념과 유형</a:t>
            </a:r>
            <a:endParaRPr lang="en-US" sz="1400" b="1" dirty="0">
              <a:latin typeface="+mn-ea"/>
            </a:endParaRPr>
          </a:p>
        </p:txBody>
      </p:sp>
      <p:sp>
        <p:nvSpPr>
          <p:cNvPr id="26" name="Object 5">
            <a:extLst>
              <a:ext uri="{FF2B5EF4-FFF2-40B4-BE49-F238E27FC236}">
                <a16:creationId xmlns:a16="http://schemas.microsoft.com/office/drawing/2014/main" id="{CC551583-A516-4C8E-B218-89C12CFD53D3}"/>
              </a:ext>
            </a:extLst>
          </p:cNvPr>
          <p:cNvSpPr txBox="1"/>
          <p:nvPr/>
        </p:nvSpPr>
        <p:spPr>
          <a:xfrm>
            <a:off x="370182" y="1191914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1) </a:t>
            </a:r>
            <a:r>
              <a:rPr lang="ko-KR" altLang="en-US" sz="1800" dirty="0" err="1"/>
              <a:t>도농교류의</a:t>
            </a:r>
            <a:r>
              <a:rPr lang="ko-KR" altLang="en-US" sz="1800" dirty="0"/>
              <a:t> 순환 개념</a:t>
            </a:r>
            <a:endParaRPr lang="en-US" altLang="ko-KR" sz="1800" dirty="0"/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F77D4BB8-0443-4391-A436-EAD885B3DEA3}"/>
              </a:ext>
            </a:extLst>
          </p:cNvPr>
          <p:cNvSpPr txBox="1"/>
          <p:nvPr/>
        </p:nvSpPr>
        <p:spPr>
          <a:xfrm>
            <a:off x="370182" y="1624746"/>
            <a:ext cx="9514143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 err="1"/>
              <a:t>도농교류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인적교류와 물적교류를 통틀어 하나의 교류의 개념으로 정의</a:t>
            </a:r>
            <a:endParaRPr lang="en-US" altLang="ko-KR" dirty="0"/>
          </a:p>
          <a:p>
            <a:endParaRPr lang="ko-KR" altLang="en-US" dirty="0"/>
          </a:p>
          <a:p>
            <a:r>
              <a:rPr lang="ko-KR" altLang="en-US" dirty="0"/>
              <a:t>소비자와 공급자는 서로 물질적</a:t>
            </a:r>
            <a:r>
              <a:rPr lang="en-US" altLang="ko-KR" dirty="0"/>
              <a:t>, </a:t>
            </a:r>
            <a:r>
              <a:rPr lang="ko-KR" altLang="en-US" dirty="0"/>
              <a:t>정신적 교환</a:t>
            </a:r>
            <a:r>
              <a:rPr lang="en-US" altLang="ko-KR" dirty="0"/>
              <a:t>(</a:t>
            </a:r>
            <a:r>
              <a:rPr lang="ko-KR" altLang="en-US" dirty="0"/>
              <a:t>유통</a:t>
            </a:r>
            <a:r>
              <a:rPr lang="en-US" altLang="ko-KR" dirty="0"/>
              <a:t>)</a:t>
            </a:r>
            <a:r>
              <a:rPr lang="ko-KR" altLang="en-US" dirty="0"/>
              <a:t>을 통해 소비자와 공급자 사이에 원활한 순환구조를 갖추게 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도시민과 농어촌이 서로 순환구조를 갖추고 상생할 수 있는 개념으로 이해</a:t>
            </a:r>
          </a:p>
        </p:txBody>
      </p:sp>
      <p:pic>
        <p:nvPicPr>
          <p:cNvPr id="36" name="Picture 1">
            <a:extLst>
              <a:ext uri="{FF2B5EF4-FFF2-40B4-BE49-F238E27FC236}">
                <a16:creationId xmlns:a16="http://schemas.microsoft.com/office/drawing/2014/main" id="{C85D369C-C395-49A0-A203-FF3F82134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801" y="2966584"/>
            <a:ext cx="7518398" cy="389141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74D9F396-4C2A-4233-927C-6779D31CDE03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7094CC96-BA27-4250-9987-2A4439936C65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4BC36CA8-AAAF-441D-B3C5-05953649EF76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74BF093D-F474-4576-B8DF-D4229C58C146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33E0AA45-E7E4-4BBB-8E14-085C23A2E653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33AD6A3B-B3E6-448D-BB50-D8955D07AB6B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459279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">
            <a:extLst>
              <a:ext uri="{FF2B5EF4-FFF2-40B4-BE49-F238E27FC236}">
                <a16:creationId xmlns:a16="http://schemas.microsoft.com/office/drawing/2014/main" id="{A4059AED-2EB5-4D51-AEE2-F042A9F43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3429" y="2963318"/>
            <a:ext cx="5078945" cy="354604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922374" y="658100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5</a:t>
            </a:r>
            <a:endParaRPr lang="ko-KR" altLang="en-US" sz="1200" dirty="0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366069E0-154E-4792-A27B-D67F79AEC43D}"/>
              </a:ext>
            </a:extLst>
          </p:cNvPr>
          <p:cNvGrpSpPr/>
          <p:nvPr/>
        </p:nvGrpSpPr>
        <p:grpSpPr>
          <a:xfrm>
            <a:off x="370182" y="1191914"/>
            <a:ext cx="9106980" cy="740609"/>
            <a:chOff x="370182" y="1191914"/>
            <a:chExt cx="9106980" cy="740609"/>
          </a:xfrm>
        </p:grpSpPr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9FBE5379-8259-46AC-B9BF-A2211638B922}"/>
                </a:ext>
              </a:extLst>
            </p:cNvPr>
            <p:cNvSpPr txBox="1"/>
            <p:nvPr/>
          </p:nvSpPr>
          <p:spPr>
            <a:xfrm>
              <a:off x="370182" y="1191914"/>
              <a:ext cx="39597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sz="1800" dirty="0"/>
                <a:t>2) </a:t>
              </a:r>
              <a:r>
                <a:rPr lang="ko-KR" altLang="en-US" sz="1800" dirty="0"/>
                <a:t>분류기준에 따른 </a:t>
              </a:r>
              <a:r>
                <a:rPr lang="ko-KR" altLang="en-US" sz="1800" dirty="0" err="1"/>
                <a:t>도농교류</a:t>
              </a:r>
              <a:r>
                <a:rPr lang="ko-KR" altLang="en-US" sz="1800" dirty="0"/>
                <a:t> 유형화</a:t>
              </a:r>
              <a:endParaRPr lang="en-US" altLang="ko-KR" sz="1800" dirty="0"/>
            </a:p>
          </p:txBody>
        </p:sp>
        <p:sp>
          <p:nvSpPr>
            <p:cNvPr id="18" name="Object 5">
              <a:extLst>
                <a:ext uri="{FF2B5EF4-FFF2-40B4-BE49-F238E27FC236}">
                  <a16:creationId xmlns:a16="http://schemas.microsoft.com/office/drawing/2014/main" id="{48600C4A-B4C8-419C-B01A-3A79A47F3B9A}"/>
                </a:ext>
              </a:extLst>
            </p:cNvPr>
            <p:cNvSpPr txBox="1"/>
            <p:nvPr/>
          </p:nvSpPr>
          <p:spPr>
            <a:xfrm>
              <a:off x="370182" y="1624746"/>
              <a:ext cx="910698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 err="1"/>
                <a:t>도농교류</a:t>
              </a:r>
              <a:r>
                <a:rPr lang="ko-KR" altLang="en-US" dirty="0"/>
                <a:t> 유형 분류기준 </a:t>
              </a:r>
              <a:r>
                <a:rPr lang="en-US" altLang="ko-KR" dirty="0"/>
                <a:t>: </a:t>
              </a:r>
              <a:r>
                <a:rPr lang="ko-KR" altLang="en-US" dirty="0"/>
                <a:t>교류대상</a:t>
              </a:r>
              <a:r>
                <a:rPr lang="en-US" altLang="ko-KR" dirty="0"/>
                <a:t>, </a:t>
              </a:r>
              <a:r>
                <a:rPr lang="ko-KR" altLang="en-US" dirty="0"/>
                <a:t>교류목적</a:t>
              </a:r>
              <a:r>
                <a:rPr lang="en-US" altLang="ko-KR" dirty="0"/>
                <a:t>, </a:t>
              </a:r>
              <a:r>
                <a:rPr lang="ko-KR" altLang="en-US" dirty="0"/>
                <a:t>교류주체의 범위</a:t>
              </a:r>
              <a:r>
                <a:rPr lang="en-US" altLang="ko-KR" dirty="0"/>
                <a:t>, </a:t>
              </a:r>
              <a:r>
                <a:rPr lang="ko-KR" altLang="en-US" dirty="0"/>
                <a:t>교류내용</a:t>
              </a:r>
              <a:r>
                <a:rPr lang="en-US" altLang="ko-KR" dirty="0"/>
                <a:t>, </a:t>
              </a:r>
              <a:r>
                <a:rPr lang="ko-KR" altLang="en-US" dirty="0"/>
                <a:t>교류방법</a:t>
              </a:r>
              <a:r>
                <a:rPr lang="en-US" altLang="ko-KR" dirty="0"/>
                <a:t>, </a:t>
              </a:r>
              <a:r>
                <a:rPr lang="ko-KR" altLang="en-US" dirty="0"/>
                <a:t>교류기간</a:t>
              </a:r>
              <a:r>
                <a:rPr lang="en-US" altLang="ko-KR" dirty="0"/>
                <a:t>, </a:t>
              </a:r>
              <a:r>
                <a:rPr lang="ko-KR" altLang="en-US" dirty="0"/>
                <a:t>체류 형태 등</a:t>
              </a: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5E0C46B9-66BA-485A-A962-B93DD772E17A}"/>
              </a:ext>
            </a:extLst>
          </p:cNvPr>
          <p:cNvGrpSpPr/>
          <p:nvPr/>
        </p:nvGrpSpPr>
        <p:grpSpPr>
          <a:xfrm>
            <a:off x="370182" y="2337628"/>
            <a:ext cx="6003567" cy="740609"/>
            <a:chOff x="370182" y="2337628"/>
            <a:chExt cx="6003567" cy="740609"/>
          </a:xfrm>
        </p:grpSpPr>
        <p:sp>
          <p:nvSpPr>
            <p:cNvPr id="28" name="Object 5">
              <a:extLst>
                <a:ext uri="{FF2B5EF4-FFF2-40B4-BE49-F238E27FC236}">
                  <a16:creationId xmlns:a16="http://schemas.microsoft.com/office/drawing/2014/main" id="{6F4A5184-CBD3-4F1D-8EFC-57A0CE28B06A}"/>
                </a:ext>
              </a:extLst>
            </p:cNvPr>
            <p:cNvSpPr txBox="1"/>
            <p:nvPr/>
          </p:nvSpPr>
          <p:spPr>
            <a:xfrm>
              <a:off x="370182" y="2337628"/>
              <a:ext cx="3728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sz="1800" dirty="0"/>
                <a:t>3) </a:t>
              </a:r>
              <a:r>
                <a:rPr lang="ko-KR" altLang="en-US" sz="1800" dirty="0"/>
                <a:t>교류대상에 따른 </a:t>
              </a:r>
              <a:r>
                <a:rPr lang="ko-KR" altLang="en-US" sz="1800" dirty="0" err="1"/>
                <a:t>도농교류</a:t>
              </a:r>
              <a:r>
                <a:rPr lang="ko-KR" altLang="en-US" sz="1800" dirty="0"/>
                <a:t> 유형</a:t>
              </a:r>
              <a:endParaRPr lang="en-US" altLang="ko-KR" sz="1800" dirty="0"/>
            </a:p>
          </p:txBody>
        </p:sp>
        <p:sp>
          <p:nvSpPr>
            <p:cNvPr id="29" name="Object 5">
              <a:extLst>
                <a:ext uri="{FF2B5EF4-FFF2-40B4-BE49-F238E27FC236}">
                  <a16:creationId xmlns:a16="http://schemas.microsoft.com/office/drawing/2014/main" id="{D40AAB7C-E0B7-4A5A-B2F1-7666B0FB5C2A}"/>
                </a:ext>
              </a:extLst>
            </p:cNvPr>
            <p:cNvSpPr txBox="1"/>
            <p:nvPr/>
          </p:nvSpPr>
          <p:spPr>
            <a:xfrm>
              <a:off x="370182" y="2770460"/>
              <a:ext cx="60035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교류대상의 분류방법 </a:t>
              </a:r>
              <a:r>
                <a:rPr lang="en-US" altLang="ko-KR" dirty="0"/>
                <a:t>: </a:t>
              </a:r>
              <a:r>
                <a:rPr lang="ko-KR" altLang="en-US" dirty="0"/>
                <a:t>인적 교류</a:t>
              </a:r>
              <a:r>
                <a:rPr lang="en-US" altLang="ko-KR" dirty="0"/>
                <a:t>, </a:t>
              </a:r>
              <a:r>
                <a:rPr lang="ko-KR" altLang="en-US" dirty="0"/>
                <a:t>물적교류</a:t>
              </a:r>
              <a:r>
                <a:rPr lang="en-US" altLang="ko-KR" dirty="0"/>
                <a:t>, </a:t>
              </a:r>
              <a:r>
                <a:rPr lang="ko-KR" altLang="en-US" dirty="0"/>
                <a:t>서비스 교류로 분류 가능</a:t>
              </a: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48C11124-5791-4C14-AE3E-FC14E5EEEF42}"/>
              </a:ext>
            </a:extLst>
          </p:cNvPr>
          <p:cNvGrpSpPr/>
          <p:nvPr/>
        </p:nvGrpSpPr>
        <p:grpSpPr>
          <a:xfrm>
            <a:off x="370182" y="3483342"/>
            <a:ext cx="6473247" cy="740609"/>
            <a:chOff x="370182" y="3483342"/>
            <a:chExt cx="6473247" cy="740609"/>
          </a:xfrm>
        </p:grpSpPr>
        <p:sp>
          <p:nvSpPr>
            <p:cNvPr id="31" name="Object 5">
              <a:extLst>
                <a:ext uri="{FF2B5EF4-FFF2-40B4-BE49-F238E27FC236}">
                  <a16:creationId xmlns:a16="http://schemas.microsoft.com/office/drawing/2014/main" id="{91305D71-17BE-4328-A8EB-9DB63A8D6901}"/>
                </a:ext>
              </a:extLst>
            </p:cNvPr>
            <p:cNvSpPr txBox="1"/>
            <p:nvPr/>
          </p:nvSpPr>
          <p:spPr>
            <a:xfrm>
              <a:off x="370182" y="3483342"/>
              <a:ext cx="47676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sz="1800" dirty="0"/>
                <a:t>4) </a:t>
              </a:r>
              <a:r>
                <a:rPr lang="ko-KR" altLang="en-US" sz="1800" dirty="0"/>
                <a:t>법</a:t>
              </a:r>
              <a:r>
                <a:rPr lang="en-US" altLang="ko-KR" sz="1800" dirty="0"/>
                <a:t>, </a:t>
              </a:r>
              <a:r>
                <a:rPr lang="ko-KR" altLang="en-US" sz="1800" dirty="0"/>
                <a:t>입지</a:t>
              </a:r>
              <a:r>
                <a:rPr lang="en-US" altLang="ko-KR" sz="1800" dirty="0"/>
                <a:t>, </a:t>
              </a:r>
              <a:r>
                <a:rPr lang="ko-KR" altLang="en-US" sz="1800" dirty="0"/>
                <a:t>이용형태</a:t>
              </a:r>
              <a:r>
                <a:rPr lang="en-US" altLang="ko-KR" sz="1800" dirty="0"/>
                <a:t>, </a:t>
              </a:r>
              <a:r>
                <a:rPr lang="ko-KR" altLang="en-US" sz="1800" dirty="0"/>
                <a:t>개발방식에 따른 분류</a:t>
              </a:r>
              <a:endParaRPr lang="en-US" altLang="ko-KR" sz="1800" dirty="0"/>
            </a:p>
          </p:txBody>
        </p:sp>
        <p:sp>
          <p:nvSpPr>
            <p:cNvPr id="32" name="Object 5">
              <a:extLst>
                <a:ext uri="{FF2B5EF4-FFF2-40B4-BE49-F238E27FC236}">
                  <a16:creationId xmlns:a16="http://schemas.microsoft.com/office/drawing/2014/main" id="{11D2F9A0-4CCB-420F-9BEF-8B0BB5458F89}"/>
                </a:ext>
              </a:extLst>
            </p:cNvPr>
            <p:cNvSpPr txBox="1"/>
            <p:nvPr/>
          </p:nvSpPr>
          <p:spPr>
            <a:xfrm>
              <a:off x="370182" y="3916174"/>
              <a:ext cx="64732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법</a:t>
              </a:r>
              <a:r>
                <a:rPr lang="en-US" altLang="ko-KR" dirty="0"/>
                <a:t>(</a:t>
              </a:r>
              <a:r>
                <a:rPr lang="ko-KR" altLang="en-US" dirty="0"/>
                <a:t>제도</a:t>
              </a:r>
              <a:r>
                <a:rPr lang="en-US" altLang="ko-KR" dirty="0"/>
                <a:t>), </a:t>
              </a:r>
              <a:r>
                <a:rPr lang="ko-KR" altLang="en-US" dirty="0"/>
                <a:t>입지유형</a:t>
              </a:r>
              <a:r>
                <a:rPr lang="en-US" altLang="ko-KR" dirty="0"/>
                <a:t>(</a:t>
              </a:r>
              <a:r>
                <a:rPr lang="ko-KR" altLang="en-US" dirty="0"/>
                <a:t>농촌</a:t>
              </a:r>
              <a:r>
                <a:rPr lang="en-US" altLang="ko-KR" dirty="0"/>
                <a:t>,</a:t>
              </a:r>
              <a:r>
                <a:rPr lang="ko-KR" altLang="en-US" dirty="0"/>
                <a:t>어촌</a:t>
              </a:r>
              <a:r>
                <a:rPr lang="en-US" altLang="ko-KR" dirty="0"/>
                <a:t>,</a:t>
              </a:r>
              <a:r>
                <a:rPr lang="ko-KR" altLang="en-US" dirty="0"/>
                <a:t>산촌</a:t>
              </a:r>
              <a:r>
                <a:rPr lang="en-US" altLang="ko-KR" dirty="0"/>
                <a:t>), </a:t>
              </a:r>
              <a:r>
                <a:rPr lang="ko-KR" altLang="en-US" dirty="0"/>
                <a:t>방문객 이용형태</a:t>
              </a:r>
              <a:r>
                <a:rPr lang="en-US" altLang="ko-KR" dirty="0"/>
                <a:t>, </a:t>
              </a:r>
              <a:r>
                <a:rPr lang="ko-KR" altLang="en-US" dirty="0"/>
                <a:t>개발방식에 따른 분류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BBB21501-9EA0-4933-926A-CF60D7EAA1DE}"/>
              </a:ext>
            </a:extLst>
          </p:cNvPr>
          <p:cNvGrpSpPr/>
          <p:nvPr/>
        </p:nvGrpSpPr>
        <p:grpSpPr>
          <a:xfrm>
            <a:off x="370182" y="4629056"/>
            <a:ext cx="6417141" cy="1792371"/>
            <a:chOff x="370182" y="4629056"/>
            <a:chExt cx="6417141" cy="1792371"/>
          </a:xfrm>
        </p:grpSpPr>
        <p:sp>
          <p:nvSpPr>
            <p:cNvPr id="33" name="Object 5">
              <a:extLst>
                <a:ext uri="{FF2B5EF4-FFF2-40B4-BE49-F238E27FC236}">
                  <a16:creationId xmlns:a16="http://schemas.microsoft.com/office/drawing/2014/main" id="{C541E1C0-AC6E-49CC-85DD-D02ADCA089EE}"/>
                </a:ext>
              </a:extLst>
            </p:cNvPr>
            <p:cNvSpPr txBox="1"/>
            <p:nvPr/>
          </p:nvSpPr>
          <p:spPr>
            <a:xfrm>
              <a:off x="370182" y="4629056"/>
              <a:ext cx="64171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sz="1800" dirty="0"/>
                <a:t>5) </a:t>
              </a:r>
              <a:r>
                <a:rPr lang="ko-KR" altLang="en-US" sz="1800" dirty="0"/>
                <a:t>일본의 농림수산성 농촌진흥국</a:t>
              </a:r>
              <a:r>
                <a:rPr lang="en-US" altLang="ko-KR" sz="1800" dirty="0"/>
                <a:t>,(2006) </a:t>
              </a:r>
              <a:r>
                <a:rPr lang="ko-KR" altLang="en-US" sz="1800" dirty="0" err="1"/>
                <a:t>도농교류</a:t>
              </a:r>
              <a:r>
                <a:rPr lang="ko-KR" altLang="en-US" sz="1800" dirty="0"/>
                <a:t> 유형분류</a:t>
              </a:r>
              <a:endParaRPr lang="en-US" altLang="ko-KR" sz="1800" dirty="0"/>
            </a:p>
          </p:txBody>
        </p:sp>
        <p:sp>
          <p:nvSpPr>
            <p:cNvPr id="34" name="Object 5">
              <a:extLst>
                <a:ext uri="{FF2B5EF4-FFF2-40B4-BE49-F238E27FC236}">
                  <a16:creationId xmlns:a16="http://schemas.microsoft.com/office/drawing/2014/main" id="{35145639-8C76-4319-B021-A268626124EC}"/>
                </a:ext>
              </a:extLst>
            </p:cNvPr>
            <p:cNvSpPr txBox="1"/>
            <p:nvPr/>
          </p:nvSpPr>
          <p:spPr>
            <a:xfrm>
              <a:off x="370182" y="5061888"/>
              <a:ext cx="6163867" cy="13595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ko-KR" altLang="en-US" dirty="0" err="1"/>
                <a:t>농림어업체험민박집에서</a:t>
              </a:r>
              <a:r>
                <a:rPr lang="ko-KR" altLang="en-US" dirty="0"/>
                <a:t> 숙박</a:t>
              </a:r>
              <a:endParaRPr lang="en-US" altLang="ko-KR" dirty="0"/>
            </a:p>
            <a:p>
              <a:pPr>
                <a:lnSpc>
                  <a:spcPct val="120000"/>
                </a:lnSpc>
              </a:pPr>
              <a:r>
                <a:rPr lang="ko-KR" altLang="en-US" dirty="0" err="1"/>
                <a:t>클라인가르텐</a:t>
              </a:r>
              <a:r>
                <a:rPr lang="en-US" altLang="ko-KR" dirty="0"/>
                <a:t>(</a:t>
              </a:r>
              <a:r>
                <a:rPr lang="ko-KR" altLang="en-US" dirty="0"/>
                <a:t>통나무집 등의 숙소가 딸린 체재형 시민농원</a:t>
              </a:r>
              <a:r>
                <a:rPr lang="en-US" altLang="ko-KR" dirty="0"/>
                <a:t>)</a:t>
              </a:r>
              <a:r>
                <a:rPr lang="ko-KR" altLang="en-US" dirty="0"/>
                <a:t>에서의 체계</a:t>
              </a:r>
              <a:endParaRPr lang="en-US" altLang="ko-KR" dirty="0"/>
            </a:p>
            <a:p>
              <a:pPr>
                <a:lnSpc>
                  <a:spcPct val="120000"/>
                </a:lnSpc>
              </a:pPr>
              <a:r>
                <a:rPr lang="ko-KR" altLang="en-US" dirty="0"/>
                <a:t>농장작업</a:t>
              </a:r>
              <a:r>
                <a:rPr lang="en-US" altLang="ko-KR" dirty="0"/>
                <a:t>, </a:t>
              </a:r>
              <a:r>
                <a:rPr lang="ko-KR" altLang="en-US" dirty="0"/>
                <a:t>농산물가공 체험</a:t>
              </a:r>
              <a:r>
                <a:rPr lang="en-US" altLang="ko-KR" dirty="0"/>
                <a:t>, </a:t>
              </a:r>
              <a:r>
                <a:rPr lang="ko-KR" altLang="en-US" dirty="0"/>
                <a:t>산림욕 </a:t>
              </a:r>
              <a:r>
                <a:rPr lang="ko-KR" altLang="en-US" dirty="0" err="1"/>
                <a:t>트래킹</a:t>
              </a:r>
              <a:r>
                <a:rPr lang="ko-KR" altLang="en-US" dirty="0"/>
                <a:t> 활동</a:t>
              </a:r>
              <a:r>
                <a:rPr lang="en-US" altLang="ko-KR" dirty="0"/>
                <a:t>, </a:t>
              </a:r>
              <a:r>
                <a:rPr lang="ko-KR" altLang="en-US" dirty="0" err="1"/>
                <a:t>친수체험활동</a:t>
              </a:r>
              <a:endParaRPr lang="en-US" altLang="ko-KR" dirty="0"/>
            </a:p>
            <a:p>
              <a:pPr>
                <a:lnSpc>
                  <a:spcPct val="120000"/>
                </a:lnSpc>
              </a:pPr>
              <a:r>
                <a:rPr lang="ko-KR" altLang="en-US" dirty="0"/>
                <a:t>자녀들과 함께하는 장기의 농업체험</a:t>
              </a:r>
              <a:r>
                <a:rPr lang="en-US" altLang="ko-KR" dirty="0"/>
                <a:t>, </a:t>
              </a:r>
              <a:r>
                <a:rPr lang="ko-KR" altLang="en-US" dirty="0" err="1"/>
                <a:t>농산어촌체험활동</a:t>
              </a:r>
              <a:endParaRPr lang="en-US" altLang="ko-KR" dirty="0"/>
            </a:p>
            <a:p>
              <a:pPr>
                <a:lnSpc>
                  <a:spcPct val="120000"/>
                </a:lnSpc>
              </a:pPr>
              <a:r>
                <a:rPr lang="ko-KR" altLang="en-US" dirty="0"/>
                <a:t>전통문화행사에 참여</a:t>
              </a:r>
              <a:r>
                <a:rPr lang="en-US" altLang="ko-KR" dirty="0"/>
                <a:t>, </a:t>
              </a:r>
              <a:r>
                <a:rPr lang="ko-KR" altLang="en-US" dirty="0"/>
                <a:t>직판장</a:t>
              </a:r>
              <a:r>
                <a:rPr lang="en-US" altLang="ko-KR" dirty="0"/>
                <a:t>, </a:t>
              </a:r>
              <a:r>
                <a:rPr lang="ko-KR" altLang="en-US" dirty="0"/>
                <a:t>다랑논 오너제도 교류 등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0B8060B-7D7C-47F1-961D-C851E481EF0C}"/>
              </a:ext>
            </a:extLst>
          </p:cNvPr>
          <p:cNvSpPr txBox="1"/>
          <p:nvPr/>
        </p:nvSpPr>
        <p:spPr>
          <a:xfrm>
            <a:off x="6843429" y="2749788"/>
            <a:ext cx="30572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800"/>
            </a:lvl1pPr>
          </a:lstStyle>
          <a:p>
            <a:r>
              <a:rPr lang="ko-KR" altLang="en-US" sz="1000" b="1" dirty="0"/>
              <a:t>일본 농림수산성 농촌진흥국의 </a:t>
            </a:r>
            <a:r>
              <a:rPr lang="ko-KR" altLang="en-US" sz="1000" b="1" dirty="0" err="1"/>
              <a:t>도농교류</a:t>
            </a:r>
            <a:r>
              <a:rPr lang="ko-KR" altLang="en-US" sz="1000" b="1" dirty="0"/>
              <a:t> 유형분류</a:t>
            </a:r>
          </a:p>
        </p:txBody>
      </p:sp>
      <p:sp>
        <p:nvSpPr>
          <p:cNvPr id="46" name="내용 개체 틀 8">
            <a:extLst>
              <a:ext uri="{FF2B5EF4-FFF2-40B4-BE49-F238E27FC236}">
                <a16:creationId xmlns:a16="http://schemas.microsoft.com/office/drawing/2014/main" id="{DF95DAB3-12B8-49D2-87C3-501E5CC5D34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47" name="내용 개체 틀 8">
            <a:extLst>
              <a:ext uri="{FF2B5EF4-FFF2-40B4-BE49-F238E27FC236}">
                <a16:creationId xmlns:a16="http://schemas.microsoft.com/office/drawing/2014/main" id="{9D1EE144-0292-4BF8-841E-33226853CD2D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48" name="내용 개체 틀 8">
            <a:extLst>
              <a:ext uri="{FF2B5EF4-FFF2-40B4-BE49-F238E27FC236}">
                <a16:creationId xmlns:a16="http://schemas.microsoft.com/office/drawing/2014/main" id="{77A9A84D-8AD2-4B27-9354-9C64B229C260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9" name="내용 개체 틀 8">
            <a:extLst>
              <a:ext uri="{FF2B5EF4-FFF2-40B4-BE49-F238E27FC236}">
                <a16:creationId xmlns:a16="http://schemas.microsoft.com/office/drawing/2014/main" id="{A88C60A6-1996-4551-8966-4C0944D0C53C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50" name="내용 개체 틀 8">
            <a:extLst>
              <a:ext uri="{FF2B5EF4-FFF2-40B4-BE49-F238E27FC236}">
                <a16:creationId xmlns:a16="http://schemas.microsoft.com/office/drawing/2014/main" id="{81528658-C63B-499A-86DD-ED45B81B272D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51" name="내용 개체 틀 8">
            <a:extLst>
              <a:ext uri="{FF2B5EF4-FFF2-40B4-BE49-F238E27FC236}">
                <a16:creationId xmlns:a16="http://schemas.microsoft.com/office/drawing/2014/main" id="{A164CA07-EE41-41CC-921B-785A11152F6A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52" name="Object 2">
            <a:extLst>
              <a:ext uri="{FF2B5EF4-FFF2-40B4-BE49-F238E27FC236}">
                <a16:creationId xmlns:a16="http://schemas.microsoft.com/office/drawing/2014/main" id="{E3F35FA7-B576-47BC-9847-0230894B340E}"/>
              </a:ext>
            </a:extLst>
          </p:cNvPr>
          <p:cNvSpPr txBox="1"/>
          <p:nvPr/>
        </p:nvSpPr>
        <p:spPr>
          <a:xfrm>
            <a:off x="370182" y="413217"/>
            <a:ext cx="4756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개념과 유형</a:t>
            </a:r>
            <a:endParaRPr lang="en-US" sz="1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45043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922374" y="658100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6</a:t>
            </a:r>
            <a:endParaRPr lang="ko-KR" altLang="en-US" sz="1200" dirty="0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E733BA04-6575-415D-9F98-E84251860A69}"/>
              </a:ext>
            </a:extLst>
          </p:cNvPr>
          <p:cNvGrpSpPr/>
          <p:nvPr/>
        </p:nvGrpSpPr>
        <p:grpSpPr>
          <a:xfrm>
            <a:off x="370182" y="1816923"/>
            <a:ext cx="7220246" cy="658979"/>
            <a:chOff x="370182" y="1242714"/>
            <a:chExt cx="7220246" cy="658979"/>
          </a:xfrm>
        </p:grpSpPr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9FBE5379-8259-46AC-B9BF-A2211638B922}"/>
                </a:ext>
              </a:extLst>
            </p:cNvPr>
            <p:cNvSpPr txBox="1"/>
            <p:nvPr/>
          </p:nvSpPr>
          <p:spPr>
            <a:xfrm>
              <a:off x="370182" y="1242714"/>
              <a:ext cx="559480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1960</a:t>
              </a:r>
              <a:r>
                <a:rPr lang="ko-KR" altLang="en-US" dirty="0"/>
                <a:t>년대 </a:t>
              </a:r>
              <a:r>
                <a:rPr lang="en-US" altLang="ko-KR" dirty="0"/>
                <a:t>- </a:t>
              </a:r>
              <a:r>
                <a:rPr lang="ko-KR" altLang="en-US" dirty="0"/>
                <a:t>시</a:t>
              </a:r>
              <a:r>
                <a:rPr lang="en-US" altLang="ko-KR" dirty="0"/>
                <a:t>·</a:t>
              </a:r>
              <a:r>
                <a:rPr lang="ko-KR" altLang="en-US" dirty="0"/>
                <a:t>정</a:t>
              </a:r>
              <a:r>
                <a:rPr lang="en-US" altLang="ko-KR" dirty="0"/>
                <a:t>·</a:t>
              </a:r>
              <a:r>
                <a:rPr lang="ko-KR" altLang="en-US" dirty="0"/>
                <a:t>촌의 행정구역을 나눠서 종합개발을 실시</a:t>
              </a:r>
              <a:endParaRPr lang="en-US" altLang="ko-KR" dirty="0"/>
            </a:p>
          </p:txBody>
        </p:sp>
        <p:sp>
          <p:nvSpPr>
            <p:cNvPr id="35" name="Object 5">
              <a:extLst>
                <a:ext uri="{FF2B5EF4-FFF2-40B4-BE49-F238E27FC236}">
                  <a16:creationId xmlns:a16="http://schemas.microsoft.com/office/drawing/2014/main" id="{FAE36A39-ECBC-4419-A185-FCCBC65F17E8}"/>
                </a:ext>
              </a:extLst>
            </p:cNvPr>
            <p:cNvSpPr txBox="1"/>
            <p:nvPr/>
          </p:nvSpPr>
          <p:spPr>
            <a:xfrm>
              <a:off x="370182" y="1593916"/>
              <a:ext cx="722024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주요정책과제 </a:t>
              </a:r>
              <a:r>
                <a:rPr lang="en-US" altLang="ko-KR" dirty="0"/>
                <a:t>: </a:t>
              </a:r>
              <a:r>
                <a:rPr lang="ko-KR" altLang="en-US" dirty="0"/>
                <a:t>농업발전 및 농업종사자의 지위향상</a:t>
              </a:r>
              <a:r>
                <a:rPr lang="en-US" altLang="ko-KR" dirty="0"/>
                <a:t>, </a:t>
              </a:r>
              <a:r>
                <a:rPr lang="ko-KR" altLang="en-US" dirty="0"/>
                <a:t>생산과 생활수준의 격차를 시정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76F7B996-574E-404B-BC69-21CA385621A4}"/>
              </a:ext>
            </a:extLst>
          </p:cNvPr>
          <p:cNvGrpSpPr/>
          <p:nvPr/>
        </p:nvGrpSpPr>
        <p:grpSpPr>
          <a:xfrm>
            <a:off x="370182" y="2668079"/>
            <a:ext cx="9531777" cy="874422"/>
            <a:chOff x="370182" y="2237422"/>
            <a:chExt cx="9531777" cy="874422"/>
          </a:xfrm>
        </p:grpSpPr>
        <p:sp>
          <p:nvSpPr>
            <p:cNvPr id="36" name="Object 5">
              <a:extLst>
                <a:ext uri="{FF2B5EF4-FFF2-40B4-BE49-F238E27FC236}">
                  <a16:creationId xmlns:a16="http://schemas.microsoft.com/office/drawing/2014/main" id="{FA384FF5-E51F-46A5-8BF4-86D6A2A0566C}"/>
                </a:ext>
              </a:extLst>
            </p:cNvPr>
            <p:cNvSpPr txBox="1"/>
            <p:nvPr/>
          </p:nvSpPr>
          <p:spPr>
            <a:xfrm>
              <a:off x="370182" y="2237422"/>
              <a:ext cx="445987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1970</a:t>
              </a:r>
              <a:r>
                <a:rPr lang="ko-KR" altLang="en-US" dirty="0"/>
                <a:t>년대 </a:t>
              </a:r>
              <a:r>
                <a:rPr lang="en-US" altLang="ko-KR" dirty="0"/>
                <a:t>-</a:t>
              </a:r>
              <a:r>
                <a:rPr lang="ko-KR" altLang="en-US" dirty="0"/>
                <a:t> 주민 참여형 </a:t>
              </a:r>
              <a:r>
                <a:rPr lang="ko-KR" altLang="en-US" dirty="0" err="1"/>
                <a:t>지역가꾸기</a:t>
              </a:r>
              <a:r>
                <a:rPr lang="ko-KR" altLang="en-US" dirty="0"/>
                <a:t> 사업 시작</a:t>
              </a:r>
              <a:endParaRPr lang="en-US" altLang="ko-KR" dirty="0"/>
            </a:p>
          </p:txBody>
        </p:sp>
        <p:sp>
          <p:nvSpPr>
            <p:cNvPr id="37" name="Object 5">
              <a:extLst>
                <a:ext uri="{FF2B5EF4-FFF2-40B4-BE49-F238E27FC236}">
                  <a16:creationId xmlns:a16="http://schemas.microsoft.com/office/drawing/2014/main" id="{1B6E35F1-0122-4DDD-8DB4-5B5B0CED008A}"/>
                </a:ext>
              </a:extLst>
            </p:cNvPr>
            <p:cNvSpPr txBox="1"/>
            <p:nvPr/>
          </p:nvSpPr>
          <p:spPr>
            <a:xfrm>
              <a:off x="370182" y="2588624"/>
              <a:ext cx="953177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농업</a:t>
              </a:r>
              <a:r>
                <a:rPr lang="en-US" altLang="ko-KR" dirty="0"/>
                <a:t>·</a:t>
              </a:r>
              <a:r>
                <a:rPr lang="ko-KR" altLang="en-US" dirty="0"/>
                <a:t>어촌 기반정비를 위한 시범사업 실시</a:t>
              </a:r>
              <a:endParaRPr lang="en-US" altLang="ko-KR" dirty="0"/>
            </a:p>
            <a:p>
              <a:r>
                <a:rPr lang="ko-KR" altLang="en-US" dirty="0"/>
                <a:t>주민 참여형 </a:t>
              </a:r>
              <a:r>
                <a:rPr lang="ko-KR" altLang="en-US" dirty="0" err="1"/>
                <a:t>지역가꾸기</a:t>
              </a:r>
              <a:r>
                <a:rPr lang="ko-KR" altLang="en-US" dirty="0"/>
                <a:t> 사업 본격화</a:t>
              </a:r>
              <a:r>
                <a:rPr lang="en-US" altLang="ko-KR" dirty="0"/>
                <a:t>(</a:t>
              </a:r>
              <a:r>
                <a:rPr lang="ko-KR" altLang="en-US" dirty="0"/>
                <a:t>농촌의 기능</a:t>
              </a:r>
              <a:r>
                <a:rPr lang="en-US" altLang="ko-KR" dirty="0"/>
                <a:t>·</a:t>
              </a:r>
              <a:r>
                <a:rPr lang="ko-KR" altLang="en-US" dirty="0"/>
                <a:t>가치를 재인식</a:t>
              </a:r>
              <a:r>
                <a:rPr lang="en-US" altLang="ko-KR" dirty="0"/>
                <a:t>, </a:t>
              </a:r>
              <a:r>
                <a:rPr lang="ko-KR" altLang="en-US" dirty="0"/>
                <a:t>주민들의 적극적인 참여</a:t>
              </a:r>
              <a:r>
                <a:rPr lang="en-US" altLang="ko-KR" dirty="0"/>
                <a:t>, </a:t>
              </a:r>
              <a:r>
                <a:rPr lang="ko-KR" altLang="en-US" dirty="0"/>
                <a:t>국민전체의 이해 향상</a:t>
              </a:r>
              <a:r>
                <a:rPr lang="en-US" altLang="ko-KR" dirty="0"/>
                <a:t>)</a:t>
              </a:r>
              <a:endParaRPr lang="ko-KR" altLang="en-US" dirty="0"/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31D16B51-8ACA-488A-B379-5F0D2E86FAA7}"/>
              </a:ext>
            </a:extLst>
          </p:cNvPr>
          <p:cNvGrpSpPr/>
          <p:nvPr/>
        </p:nvGrpSpPr>
        <p:grpSpPr>
          <a:xfrm>
            <a:off x="370182" y="3734678"/>
            <a:ext cx="4942379" cy="874422"/>
            <a:chOff x="370182" y="3447573"/>
            <a:chExt cx="4942379" cy="874422"/>
          </a:xfrm>
        </p:grpSpPr>
        <p:sp>
          <p:nvSpPr>
            <p:cNvPr id="39" name="Object 5">
              <a:extLst>
                <a:ext uri="{FF2B5EF4-FFF2-40B4-BE49-F238E27FC236}">
                  <a16:creationId xmlns:a16="http://schemas.microsoft.com/office/drawing/2014/main" id="{E61CC7E9-B362-4251-8DE3-0E54405E09EE}"/>
                </a:ext>
              </a:extLst>
            </p:cNvPr>
            <p:cNvSpPr txBox="1"/>
            <p:nvPr/>
          </p:nvSpPr>
          <p:spPr>
            <a:xfrm>
              <a:off x="370182" y="3447573"/>
              <a:ext cx="494237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1980</a:t>
              </a:r>
              <a:r>
                <a:rPr lang="ko-KR" altLang="en-US" dirty="0"/>
                <a:t>년대 </a:t>
              </a:r>
              <a:r>
                <a:rPr lang="en-US" altLang="ko-KR" dirty="0"/>
                <a:t>- </a:t>
              </a:r>
              <a:r>
                <a:rPr lang="ko-KR" altLang="en-US" dirty="0"/>
                <a:t>농촌 </a:t>
              </a:r>
              <a:r>
                <a:rPr lang="ko-KR" altLang="en-US" dirty="0" err="1"/>
                <a:t>어메니티에</a:t>
              </a:r>
              <a:r>
                <a:rPr lang="ko-KR" altLang="en-US" dirty="0"/>
                <a:t> 대한 사회적 관심 집중</a:t>
              </a:r>
              <a:endParaRPr lang="en-US" altLang="ko-KR" dirty="0"/>
            </a:p>
          </p:txBody>
        </p:sp>
        <p:sp>
          <p:nvSpPr>
            <p:cNvPr id="40" name="Object 5">
              <a:extLst>
                <a:ext uri="{FF2B5EF4-FFF2-40B4-BE49-F238E27FC236}">
                  <a16:creationId xmlns:a16="http://schemas.microsoft.com/office/drawing/2014/main" id="{C1880BD3-F510-4342-A932-842AA33C6CDA}"/>
                </a:ext>
              </a:extLst>
            </p:cNvPr>
            <p:cNvSpPr txBox="1"/>
            <p:nvPr/>
          </p:nvSpPr>
          <p:spPr>
            <a:xfrm>
              <a:off x="370182" y="3798775"/>
              <a:ext cx="403507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시</a:t>
              </a:r>
              <a:r>
                <a:rPr lang="en-US" altLang="ko-KR" dirty="0"/>
                <a:t>·</a:t>
              </a:r>
              <a:r>
                <a:rPr lang="ko-KR" altLang="en-US" dirty="0"/>
                <a:t>정</a:t>
              </a:r>
              <a:r>
                <a:rPr lang="en-US" altLang="ko-KR" dirty="0"/>
                <a:t>·</a:t>
              </a:r>
              <a:r>
                <a:rPr lang="ko-KR" altLang="en-US" dirty="0"/>
                <a:t>촌의 자주적인 </a:t>
              </a:r>
              <a:r>
                <a:rPr lang="ko-KR" altLang="en-US" dirty="0" err="1"/>
                <a:t>지역가꾸기</a:t>
              </a:r>
              <a:r>
                <a:rPr lang="ko-KR" altLang="en-US" dirty="0"/>
                <a:t> 사업 보편화</a:t>
              </a:r>
              <a:endParaRPr lang="en-US" altLang="ko-KR" dirty="0"/>
            </a:p>
            <a:p>
              <a:r>
                <a:rPr lang="ko-KR" altLang="en-US" dirty="0"/>
                <a:t>민간단체 지원 세력이 </a:t>
              </a:r>
              <a:r>
                <a:rPr lang="ko-KR" altLang="en-US" dirty="0" err="1"/>
                <a:t>두터워짐</a:t>
              </a:r>
              <a:endParaRPr lang="en-US" altLang="ko-KR" dirty="0"/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C9B74CE3-15A6-4B5A-AEAC-3975FB2F8CF6}"/>
              </a:ext>
            </a:extLst>
          </p:cNvPr>
          <p:cNvGrpSpPr/>
          <p:nvPr/>
        </p:nvGrpSpPr>
        <p:grpSpPr>
          <a:xfrm>
            <a:off x="370182" y="4801277"/>
            <a:ext cx="3700052" cy="658979"/>
            <a:chOff x="370182" y="4657724"/>
            <a:chExt cx="3700052" cy="658979"/>
          </a:xfrm>
        </p:grpSpPr>
        <p:sp>
          <p:nvSpPr>
            <p:cNvPr id="42" name="Object 5">
              <a:extLst>
                <a:ext uri="{FF2B5EF4-FFF2-40B4-BE49-F238E27FC236}">
                  <a16:creationId xmlns:a16="http://schemas.microsoft.com/office/drawing/2014/main" id="{AA02652A-8A15-4CE2-AE4E-55058A3D194B}"/>
                </a:ext>
              </a:extLst>
            </p:cNvPr>
            <p:cNvSpPr txBox="1"/>
            <p:nvPr/>
          </p:nvSpPr>
          <p:spPr>
            <a:xfrm>
              <a:off x="370182" y="4657724"/>
              <a:ext cx="370005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1990</a:t>
              </a:r>
              <a:r>
                <a:rPr lang="ko-KR" altLang="en-US" dirty="0"/>
                <a:t>년대 </a:t>
              </a:r>
              <a:r>
                <a:rPr lang="en-US" altLang="ko-KR" dirty="0"/>
                <a:t>- </a:t>
              </a:r>
              <a:r>
                <a:rPr lang="ko-KR" altLang="en-US" dirty="0" err="1"/>
                <a:t>도농교류사업</a:t>
              </a:r>
              <a:r>
                <a:rPr lang="ko-KR" altLang="en-US" dirty="0"/>
                <a:t> 관련법 개정</a:t>
              </a:r>
              <a:endParaRPr lang="en-US" altLang="ko-KR" dirty="0"/>
            </a:p>
          </p:txBody>
        </p:sp>
        <p:sp>
          <p:nvSpPr>
            <p:cNvPr id="43" name="Object 5">
              <a:extLst>
                <a:ext uri="{FF2B5EF4-FFF2-40B4-BE49-F238E27FC236}">
                  <a16:creationId xmlns:a16="http://schemas.microsoft.com/office/drawing/2014/main" id="{455C9450-D9EA-4BFF-BE4E-2830E8D9E149}"/>
                </a:ext>
              </a:extLst>
            </p:cNvPr>
            <p:cNvSpPr txBox="1"/>
            <p:nvPr/>
          </p:nvSpPr>
          <p:spPr>
            <a:xfrm>
              <a:off x="370182" y="5008926"/>
              <a:ext cx="26757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/>
                <a:t>귀농</a:t>
              </a:r>
              <a:r>
                <a:rPr lang="en-US" altLang="ko-KR" dirty="0"/>
                <a:t>·</a:t>
              </a:r>
              <a:r>
                <a:rPr lang="ko-KR" altLang="en-US" dirty="0"/>
                <a:t>교류에 대한 관심 고조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71F67317-A38D-43C5-AC30-18D3CEF5AAD9}"/>
              </a:ext>
            </a:extLst>
          </p:cNvPr>
          <p:cNvGrpSpPr/>
          <p:nvPr/>
        </p:nvGrpSpPr>
        <p:grpSpPr>
          <a:xfrm>
            <a:off x="370182" y="5652431"/>
            <a:ext cx="6122189" cy="658979"/>
            <a:chOff x="370182" y="5652431"/>
            <a:chExt cx="6122189" cy="658979"/>
          </a:xfrm>
        </p:grpSpPr>
        <p:sp>
          <p:nvSpPr>
            <p:cNvPr id="46" name="Object 5">
              <a:extLst>
                <a:ext uri="{FF2B5EF4-FFF2-40B4-BE49-F238E27FC236}">
                  <a16:creationId xmlns:a16="http://schemas.microsoft.com/office/drawing/2014/main" id="{74EDAB08-4040-4714-8CB0-EEA1DBED3EDC}"/>
                </a:ext>
              </a:extLst>
            </p:cNvPr>
            <p:cNvSpPr txBox="1"/>
            <p:nvPr/>
          </p:nvSpPr>
          <p:spPr>
            <a:xfrm>
              <a:off x="370182" y="5652431"/>
              <a:ext cx="106952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2000</a:t>
              </a:r>
              <a:r>
                <a:rPr lang="ko-KR" altLang="en-US" dirty="0"/>
                <a:t>년대</a:t>
              </a:r>
              <a:endParaRPr lang="en-US" altLang="ko-KR" dirty="0"/>
            </a:p>
          </p:txBody>
        </p:sp>
        <p:sp>
          <p:nvSpPr>
            <p:cNvPr id="47" name="Object 5">
              <a:extLst>
                <a:ext uri="{FF2B5EF4-FFF2-40B4-BE49-F238E27FC236}">
                  <a16:creationId xmlns:a16="http://schemas.microsoft.com/office/drawing/2014/main" id="{25CEE2FC-66FF-450A-8BCF-2287E2ED1298}"/>
                </a:ext>
              </a:extLst>
            </p:cNvPr>
            <p:cNvSpPr txBox="1"/>
            <p:nvPr/>
          </p:nvSpPr>
          <p:spPr>
            <a:xfrm>
              <a:off x="370182" y="6003633"/>
              <a:ext cx="612218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“</a:t>
              </a:r>
              <a:r>
                <a:rPr lang="ko-KR" altLang="en-US" dirty="0"/>
                <a:t>농촌진흥기본계획</a:t>
              </a:r>
              <a:r>
                <a:rPr lang="en-US" altLang="ko-KR" dirty="0"/>
                <a:t>＂</a:t>
              </a:r>
              <a:r>
                <a:rPr lang="ko-KR" altLang="en-US" dirty="0"/>
                <a:t>을 통한 폭넓은 시점에서 농업과 농촌정비를 시작</a:t>
              </a:r>
            </a:p>
          </p:txBody>
        </p:sp>
      </p:grp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09384D42-D427-4286-9AD4-38F21DBBB8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036984"/>
              </p:ext>
            </p:extLst>
          </p:nvPr>
        </p:nvGraphicFramePr>
        <p:xfrm>
          <a:off x="6144621" y="3911780"/>
          <a:ext cx="5894979" cy="2001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8947">
                  <a:extLst>
                    <a:ext uri="{9D8B030D-6E8A-4147-A177-3AD203B41FA5}">
                      <a16:colId xmlns:a16="http://schemas.microsoft.com/office/drawing/2014/main" val="499388030"/>
                    </a:ext>
                  </a:extLst>
                </a:gridCol>
                <a:gridCol w="5056032">
                  <a:extLst>
                    <a:ext uri="{9D8B030D-6E8A-4147-A177-3AD203B41FA5}">
                      <a16:colId xmlns:a16="http://schemas.microsoft.com/office/drawing/2014/main" val="2620597335"/>
                    </a:ext>
                  </a:extLst>
                </a:gridCol>
              </a:tblGrid>
              <a:tr h="16422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연도</a:t>
                      </a:r>
                      <a:endParaRPr lang="ko-KR" altLang="en-US" sz="11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사업내용</a:t>
                      </a:r>
                      <a:endParaRPr lang="ko-KR" altLang="en-US" sz="11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1853216"/>
                  </a:ext>
                </a:extLst>
              </a:tr>
              <a:tr h="27871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2001</a:t>
                      </a:r>
                      <a:r>
                        <a:rPr lang="ko-KR" altLang="en-US" sz="1100" u="none" strike="noStrike" dirty="0">
                          <a:effectLst/>
                        </a:rPr>
                        <a:t>년</a:t>
                      </a:r>
                      <a:endParaRPr lang="ko-KR" altLang="en-US" sz="11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54013" indent="-171450" algn="just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u="none" strike="noStrike" dirty="0">
                          <a:effectLst/>
                        </a:rPr>
                        <a:t>효율적으로 행정조직을 개편</a:t>
                      </a:r>
                      <a:r>
                        <a:rPr lang="en-US" altLang="ko-KR" sz="1100" u="none" strike="noStrike" dirty="0">
                          <a:effectLst/>
                        </a:rPr>
                        <a:t>,</a:t>
                      </a:r>
                      <a:r>
                        <a:rPr lang="ko-KR" altLang="en-US" sz="1100" u="none" strike="noStrike" dirty="0">
                          <a:effectLst/>
                        </a:rPr>
                        <a:t> 시</a:t>
                      </a:r>
                      <a:r>
                        <a:rPr lang="en-US" altLang="ko-KR" sz="1100" u="none" strike="noStrike" dirty="0">
                          <a:effectLst/>
                        </a:rPr>
                        <a:t>·</a:t>
                      </a:r>
                      <a:r>
                        <a:rPr lang="ko-KR" altLang="en-US" sz="1100" u="none" strike="noStrike" dirty="0">
                          <a:effectLst/>
                        </a:rPr>
                        <a:t>정</a:t>
                      </a:r>
                      <a:r>
                        <a:rPr lang="en-US" altLang="ko-KR" sz="1100" u="none" strike="noStrike" dirty="0">
                          <a:effectLst/>
                        </a:rPr>
                        <a:t>·</a:t>
                      </a:r>
                      <a:r>
                        <a:rPr lang="ko-KR" altLang="en-US" sz="1100" u="none" strike="noStrike" dirty="0">
                          <a:effectLst/>
                        </a:rPr>
                        <a:t>촌 연계하여 “농촌진흥기본계획” 수립</a:t>
                      </a:r>
                      <a:endParaRPr lang="ko-KR" altLang="en-US" sz="11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0319323"/>
                  </a:ext>
                </a:extLst>
              </a:tr>
              <a:tr h="2787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54013" indent="-171450" algn="just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u="none" strike="noStrike" dirty="0">
                          <a:effectLst/>
                        </a:rPr>
                        <a:t>전원주거공간 조성</a:t>
                      </a:r>
                      <a:r>
                        <a:rPr lang="en-US" altLang="ko-KR" sz="1100" u="none" strike="noStrike" dirty="0">
                          <a:effectLst/>
                        </a:rPr>
                        <a:t>, 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도농교류</a:t>
                      </a:r>
                      <a:r>
                        <a:rPr lang="ko-KR" altLang="en-US" sz="1100" u="none" strike="noStrike" dirty="0">
                          <a:effectLst/>
                        </a:rPr>
                        <a:t> 추진 등이 주요내용</a:t>
                      </a:r>
                      <a:endParaRPr lang="ko-KR" altLang="en-US" sz="11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0686777"/>
                  </a:ext>
                </a:extLst>
              </a:tr>
              <a:tr h="27871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2002</a:t>
                      </a:r>
                      <a:r>
                        <a:rPr lang="ko-KR" altLang="en-US" sz="1100" u="none" strike="noStrike" dirty="0">
                          <a:effectLst/>
                        </a:rPr>
                        <a:t>년</a:t>
                      </a:r>
                      <a:endParaRPr lang="ko-KR" altLang="en-US" sz="11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54013" indent="-171450" algn="just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u="none" strike="noStrike" dirty="0">
                          <a:effectLst/>
                        </a:rPr>
                        <a:t>농림수산성 ‘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구조개선국’을</a:t>
                      </a:r>
                      <a:r>
                        <a:rPr lang="ko-KR" altLang="en-US" sz="1100" u="none" strike="noStrike" dirty="0">
                          <a:effectLst/>
                        </a:rPr>
                        <a:t> ‘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농촌진흥국’으로</a:t>
                      </a:r>
                      <a:r>
                        <a:rPr lang="ko-KR" altLang="en-US" sz="1100" u="none" strike="noStrike" dirty="0">
                          <a:effectLst/>
                        </a:rPr>
                        <a:t> 개편하고 기능을 강화</a:t>
                      </a:r>
                      <a:endParaRPr lang="ko-KR" altLang="en-US" sz="11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3214467"/>
                  </a:ext>
                </a:extLst>
              </a:tr>
              <a:tr h="2787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54013" indent="-171450" algn="just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u="none" strike="noStrike" dirty="0">
                          <a:effectLst/>
                        </a:rPr>
                        <a:t>여당과 야당이 협조하여 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그린투어리즘을</a:t>
                      </a:r>
                      <a:r>
                        <a:rPr lang="ko-KR" altLang="en-US" sz="1100" u="none" strike="noStrike" dirty="0">
                          <a:effectLst/>
                        </a:rPr>
                        <a:t> 적극 추진</a:t>
                      </a:r>
                      <a:endParaRPr lang="ko-KR" altLang="en-US" sz="11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9860993"/>
                  </a:ext>
                </a:extLst>
              </a:tr>
              <a:tr h="27871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2003</a:t>
                      </a:r>
                      <a:r>
                        <a:rPr lang="ko-KR" altLang="en-US" sz="1100" u="none" strike="noStrike">
                          <a:effectLst/>
                        </a:rPr>
                        <a:t>년</a:t>
                      </a:r>
                      <a:endParaRPr lang="ko-KR" altLang="en-US" sz="1100" b="0" i="0" u="none" strike="noStrike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54013" indent="-171450" algn="just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u="none" strike="noStrike" dirty="0">
                          <a:effectLst/>
                        </a:rPr>
                        <a:t>「신</a:t>
                      </a:r>
                      <a:r>
                        <a:rPr lang="en-US" altLang="ko-KR" sz="1100" u="none" strike="noStrike" dirty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>
                          <a:effectLst/>
                        </a:rPr>
                        <a:t>新</a:t>
                      </a:r>
                      <a:r>
                        <a:rPr lang="en-US" altLang="ko-KR" sz="1100" u="none" strike="noStrike" dirty="0">
                          <a:effectLst/>
                        </a:rPr>
                        <a:t>)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그린투어리즘</a:t>
                      </a:r>
                      <a:r>
                        <a:rPr lang="ko-KR" altLang="en-US" sz="1100" u="none" strike="noStrike" dirty="0">
                          <a:effectLst/>
                        </a:rPr>
                        <a:t> 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종합추진대책」을</a:t>
                      </a:r>
                      <a:r>
                        <a:rPr lang="ko-KR" altLang="en-US" sz="1100" u="none" strike="noStrike" dirty="0">
                          <a:effectLst/>
                        </a:rPr>
                        <a:t> 수립</a:t>
                      </a:r>
                      <a:r>
                        <a:rPr lang="en-US" altLang="ko-KR" sz="1100" u="none" strike="noStrike" dirty="0">
                          <a:effectLst/>
                        </a:rPr>
                        <a:t>,</a:t>
                      </a:r>
                      <a:r>
                        <a:rPr lang="ko-KR" altLang="en-US" sz="1100" u="none" strike="noStrike" dirty="0">
                          <a:effectLst/>
                        </a:rPr>
                        <a:t> </a:t>
                      </a:r>
                      <a:r>
                        <a:rPr lang="en-US" altLang="ko-KR" sz="1100" u="none" strike="noStrike" dirty="0">
                          <a:effectLst/>
                        </a:rPr>
                        <a:t>4</a:t>
                      </a:r>
                      <a:r>
                        <a:rPr lang="ko-KR" altLang="en-US" sz="1100" u="none" strike="noStrike" dirty="0">
                          <a:effectLst/>
                        </a:rPr>
                        <a:t>대 전략을 추진</a:t>
                      </a:r>
                      <a:endParaRPr lang="ko-KR" altLang="en-US" sz="11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2228014"/>
                  </a:ext>
                </a:extLst>
              </a:tr>
              <a:tr h="4324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>
                          <a:effectLst/>
                        </a:rPr>
                        <a:t>2004</a:t>
                      </a:r>
                      <a:r>
                        <a:rPr lang="ko-KR" altLang="en-US" sz="1100" u="none" strike="noStrike">
                          <a:effectLst/>
                        </a:rPr>
                        <a:t>년</a:t>
                      </a:r>
                      <a:endParaRPr lang="ko-KR" altLang="en-US" sz="1100" b="0" i="0" u="none" strike="noStrike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54013" indent="-171450" algn="just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u="none" strike="noStrike" dirty="0">
                          <a:effectLst/>
                        </a:rPr>
                        <a:t>「경제재정운영과 구조 개혁에 관한 기본 방침 </a:t>
                      </a:r>
                      <a:r>
                        <a:rPr lang="en-US" altLang="ko-KR" sz="1100" u="none" strike="noStrike" dirty="0">
                          <a:effectLst/>
                        </a:rPr>
                        <a:t>2003</a:t>
                      </a:r>
                      <a:r>
                        <a:rPr lang="ko-KR" altLang="en-US" sz="1100" u="none" strike="noStrike" dirty="0">
                          <a:effectLst/>
                        </a:rPr>
                        <a:t>」을 토대로</a:t>
                      </a:r>
                      <a:endParaRPr lang="en-US" altLang="ko-KR" sz="1100" u="none" strike="noStrike" dirty="0">
                        <a:effectLst/>
                      </a:endParaRPr>
                    </a:p>
                    <a:p>
                      <a:pPr marL="354013" indent="0" algn="just" fontAlgn="ctr">
                        <a:buFont typeface="Arial" panose="020B0604020202020204" pitchFamily="34" charset="0"/>
                        <a:buNone/>
                      </a:pPr>
                      <a:r>
                        <a:rPr lang="ko-KR" altLang="en-US" sz="1100" u="none" strike="noStrike" dirty="0">
                          <a:effectLst/>
                        </a:rPr>
                        <a:t>각 부처별 예산조치를 조합해 실효성</a:t>
                      </a:r>
                      <a:r>
                        <a:rPr lang="en-US" altLang="ko-KR" sz="1100" u="none" strike="noStrike" dirty="0">
                          <a:effectLst/>
                        </a:rPr>
                        <a:t>, </a:t>
                      </a:r>
                      <a:r>
                        <a:rPr lang="ko-KR" altLang="en-US" sz="1100" u="none" strike="noStrike" dirty="0">
                          <a:effectLst/>
                        </a:rPr>
                        <a:t>효율성을 높이고자 함</a:t>
                      </a:r>
                      <a:r>
                        <a:rPr lang="en-US" altLang="ko-KR" sz="1100" u="none" strike="noStrike" dirty="0">
                          <a:effectLst/>
                        </a:rPr>
                        <a:t>.</a:t>
                      </a:r>
                      <a:endParaRPr lang="en-US" altLang="ko-KR" sz="1100" b="0" i="0" u="none" strike="noStrike" dirty="0">
                        <a:solidFill>
                          <a:srgbClr val="26262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350850"/>
                  </a:ext>
                </a:extLst>
              </a:tr>
            </a:tbl>
          </a:graphicData>
        </a:graphic>
      </p:graphicFrame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97A4BA44-9E64-451B-BD60-CA829436D9A7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875AB083-4D0A-4CDC-BCE8-51EF44222C72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44" name="내용 개체 틀 8">
            <a:extLst>
              <a:ext uri="{FF2B5EF4-FFF2-40B4-BE49-F238E27FC236}">
                <a16:creationId xmlns:a16="http://schemas.microsoft.com/office/drawing/2014/main" id="{20412BD5-ED43-4293-A7F5-E72C2AAFDC20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5" name="내용 개체 틀 8">
            <a:extLst>
              <a:ext uri="{FF2B5EF4-FFF2-40B4-BE49-F238E27FC236}">
                <a16:creationId xmlns:a16="http://schemas.microsoft.com/office/drawing/2014/main" id="{57F13A63-71FF-4F50-98E9-B177F160FB09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8" name="내용 개체 틀 8">
            <a:extLst>
              <a:ext uri="{FF2B5EF4-FFF2-40B4-BE49-F238E27FC236}">
                <a16:creationId xmlns:a16="http://schemas.microsoft.com/office/drawing/2014/main" id="{2F88B205-3CA2-4F96-9C9A-AD6A32A435A7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9" name="내용 개체 틀 8">
            <a:extLst>
              <a:ext uri="{FF2B5EF4-FFF2-40B4-BE49-F238E27FC236}">
                <a16:creationId xmlns:a16="http://schemas.microsoft.com/office/drawing/2014/main" id="{08BF4B7E-A4BB-40F8-84A0-A5756F7BBBFE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50" name="Object 2">
            <a:extLst>
              <a:ext uri="{FF2B5EF4-FFF2-40B4-BE49-F238E27FC236}">
                <a16:creationId xmlns:a16="http://schemas.microsoft.com/office/drawing/2014/main" id="{AB2CD32D-1FE0-44A6-8F70-1B4B15958122}"/>
              </a:ext>
            </a:extLst>
          </p:cNvPr>
          <p:cNvSpPr txBox="1"/>
          <p:nvPr/>
        </p:nvSpPr>
        <p:spPr>
          <a:xfrm>
            <a:off x="370182" y="413217"/>
            <a:ext cx="45768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정책 전개</a:t>
            </a:r>
            <a:endParaRPr lang="en-US" sz="1400" b="1" dirty="0">
              <a:latin typeface="+mn-ea"/>
            </a:endParaRPr>
          </a:p>
        </p:txBody>
      </p:sp>
      <p:sp>
        <p:nvSpPr>
          <p:cNvPr id="52" name="Object 5">
            <a:extLst>
              <a:ext uri="{FF2B5EF4-FFF2-40B4-BE49-F238E27FC236}">
                <a16:creationId xmlns:a16="http://schemas.microsoft.com/office/drawing/2014/main" id="{9B8E3AD5-D6ED-4173-9B40-3D1DA12AF94C}"/>
              </a:ext>
            </a:extLst>
          </p:cNvPr>
          <p:cNvSpPr txBox="1"/>
          <p:nvPr/>
        </p:nvSpPr>
        <p:spPr>
          <a:xfrm>
            <a:off x="370182" y="1255414"/>
            <a:ext cx="2642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1) </a:t>
            </a:r>
            <a:r>
              <a:rPr lang="ko-KR" altLang="en-US" sz="1800" dirty="0"/>
              <a:t>일본의 농촌개발정책</a:t>
            </a:r>
            <a:endParaRPr lang="en-US" altLang="ko-KR" sz="18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00CD065-A1AC-48CA-B897-E984E4F92D05}"/>
              </a:ext>
            </a:extLst>
          </p:cNvPr>
          <p:cNvSpPr txBox="1"/>
          <p:nvPr/>
        </p:nvSpPr>
        <p:spPr>
          <a:xfrm>
            <a:off x="6144621" y="3665559"/>
            <a:ext cx="16401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농촌진흥기본계획의 진행</a:t>
            </a:r>
          </a:p>
        </p:txBody>
      </p:sp>
    </p:spTree>
    <p:extLst>
      <p:ext uri="{BB962C8B-B14F-4D97-AF65-F5344CB8AC3E}">
        <p14:creationId xmlns:p14="http://schemas.microsoft.com/office/powerpoint/2010/main" val="3152481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59CAAAA2-09AF-495B-82C2-DCEE6BFEEF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788313"/>
              </p:ext>
            </p:extLst>
          </p:nvPr>
        </p:nvGraphicFramePr>
        <p:xfrm>
          <a:off x="4265801" y="1391632"/>
          <a:ext cx="7610923" cy="5208054"/>
        </p:xfrm>
        <a:graphic>
          <a:graphicData uri="http://schemas.openxmlformats.org/drawingml/2006/table">
            <a:tbl>
              <a:tblPr/>
              <a:tblGrid>
                <a:gridCol w="799536">
                  <a:extLst>
                    <a:ext uri="{9D8B030D-6E8A-4147-A177-3AD203B41FA5}">
                      <a16:colId xmlns:a16="http://schemas.microsoft.com/office/drawing/2014/main" val="3002512232"/>
                    </a:ext>
                  </a:extLst>
                </a:gridCol>
                <a:gridCol w="1384532">
                  <a:extLst>
                    <a:ext uri="{9D8B030D-6E8A-4147-A177-3AD203B41FA5}">
                      <a16:colId xmlns:a16="http://schemas.microsoft.com/office/drawing/2014/main" val="3879529432"/>
                    </a:ext>
                  </a:extLst>
                </a:gridCol>
                <a:gridCol w="5426855">
                  <a:extLst>
                    <a:ext uri="{9D8B030D-6E8A-4147-A177-3AD203B41FA5}">
                      <a16:colId xmlns:a16="http://schemas.microsoft.com/office/drawing/2014/main" val="4220384944"/>
                    </a:ext>
                  </a:extLst>
                </a:gridCol>
              </a:tblGrid>
              <a:tr h="300119">
                <a:tc gridSpan="2">
                  <a:txBody>
                    <a:bodyPr/>
                    <a:lstStyle/>
                    <a:p>
                      <a:pPr marL="558800" marR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</a:p>
                  </a:txBody>
                  <a:tcPr marL="99349" marR="99349" marT="49674" marB="49674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58800" marR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 요 내 용</a:t>
                      </a: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5575921"/>
                  </a:ext>
                </a:extLst>
              </a:tr>
              <a:tr h="588689">
                <a:tc rowSpan="7">
                  <a:txBody>
                    <a:bodyPr/>
                    <a:lstStyle/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토지중심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대책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Land-based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schemes) 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9349" marR="99349" marT="49674" marB="49674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전원관리대책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Countryside Stewardship 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Scheme)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3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목표로 설정된 경관들을 보호하고 야생종 서식지와 역사유물들을 보전하는 한편 일반인들의 이들에 </a:t>
                      </a:r>
                      <a:endParaRPr lang="en-US" altLang="ko-KR" sz="900" kern="0" spc="-3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92075" marR="0" lvl="0" indent="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kern="0" spc="-3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대한 접근성을 향상시키기 위한 대책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63525" marR="0" lvl="0" indent="-17145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3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농민 또는 농지관리자는 </a:t>
                      </a:r>
                      <a:r>
                        <a:rPr lang="en-US" altLang="ko-KR" sz="900" kern="0" spc="-3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900" kern="0" spc="-3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년 계약을 통해 장려금을 지급</a:t>
                      </a:r>
                      <a:r>
                        <a:rPr lang="en-US" altLang="ko-KR" sz="900" kern="0" spc="-3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 </a:t>
                      </a:r>
                      <a:r>
                        <a:rPr lang="ko-KR" altLang="en-US" sz="900" kern="0" spc="-3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장려금 지급은 경관보전을 위해 필요한 </a:t>
                      </a:r>
                      <a:endParaRPr lang="en-US" altLang="ko-KR" sz="900" kern="0" spc="-3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92075" marR="0" lvl="0" indent="17145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kern="0" spc="-3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활동의 유형과 활동량에 따름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0962258"/>
                  </a:ext>
                </a:extLst>
              </a:tr>
              <a:tr h="3036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에너지작물대책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Energy Crops  Scheme)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난방용이나 전기생산에 쓰이는 재생가능 에너지 자원</a:t>
                      </a: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관목 등</a:t>
                      </a: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생산을 촉진하기 위한 프로그램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428776"/>
                  </a:ext>
                </a:extLst>
              </a:tr>
              <a:tr h="7312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환경보전지역대책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Environmentally 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Sensitive Areas)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1987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년에 도입된 정책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특정지역의 경관과 야생종 및 역사적 가치를 보존하기 위해 지정된 </a:t>
                      </a: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개 지역을 지원</a:t>
                      </a:r>
                      <a:endParaRPr lang="en-US" altLang="ko-KR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이들 지역에 대한 도시민들의 접근성을 개선하는 것이 목적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ESA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는 경관적으로 뛰어난 지역</a:t>
                      </a: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 희귀식물을 보호하고 원산지 종의 회복에 필요한 환경을 제공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해당농지는 반드시 농업 목적으로 이용되는 땅이며 전업 또는 겸업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3459188"/>
                  </a:ext>
                </a:extLst>
              </a:tr>
              <a:tr h="4461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농가조림지원대책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3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Farm Woodland  </a:t>
                      </a: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5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Premium Scheme)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농가의 조림활동을 지원하는 프로그램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9124066"/>
                  </a:ext>
                </a:extLst>
              </a:tr>
              <a:tr h="4461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산촌농가지원대책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Hill Farm  Allowance 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Scheme)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중산간 지역의 사회적 망을 유지하기 위한 프로그램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8071316"/>
                  </a:ext>
                </a:extLst>
              </a:tr>
              <a:tr h="4461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유기농업대책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Organic Farming Scheme)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유기농산물의 </a:t>
                      </a:r>
                      <a:r>
                        <a:rPr lang="ko-KR" altLang="en-US" sz="9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생산장려를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 통해 토질과 토양의 생물학적 기능을 회복시키기 위한 프로그램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7118636"/>
                  </a:ext>
                </a:extLst>
              </a:tr>
              <a:tr h="4461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조림지원대책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Woodland Grant Scheme)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9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농가의 조림사업지원 및 조림지의 부가가치 창출활동을 지원하는 프로그램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386390"/>
                  </a:ext>
                </a:extLst>
              </a:tr>
              <a:tr h="446169">
                <a:tc rowSpan="3">
                  <a:txBody>
                    <a:bodyPr/>
                    <a:lstStyle/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프로젝트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중심 대책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Project-based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schemes)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9349" marR="99349" marT="49674" marB="49674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31750" marR="3175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가공 및 유통 지원시책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1750" marR="3175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Processing and </a:t>
                      </a:r>
                    </a:p>
                    <a:p>
                      <a:pPr marL="31750" marR="3175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 Marketing Grant)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영국 농특산물의 고부가가치화 지원 프로그램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332853"/>
                  </a:ext>
                </a:extLst>
              </a:tr>
              <a:tr h="5886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1750" marR="3175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농촌기업지원시책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1750" marR="3175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Rural Enterprise Scheme)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농촌지역의 비즈니스 활동 지원 프로그램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RES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를 통해 지역경제에 활기를 불어넣을 수 있는 사업을 지원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농민들이 시장변화에 대응하고 사업기회를 개발할 수 있도록 지원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63525" marR="0" lvl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RES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의 재정지원을 받기 위해서는 </a:t>
                      </a: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EU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의 규정조건을 준수해야 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3651757"/>
                  </a:ext>
                </a:extLst>
              </a:tr>
              <a:tr h="4461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1750" marR="3175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직업훈련시책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1750" marR="31750" indent="-279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Vocational Training Scheme)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농림업 종사자들을 위한 교육훈련 지원프로그램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388" marR="32388" marT="8955" marB="8955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8310320"/>
                  </a:ext>
                </a:extLst>
              </a:tr>
            </a:tbl>
          </a:graphicData>
        </a:graphic>
      </p:graphicFrame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922374" y="658100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7</a:t>
            </a:r>
            <a:endParaRPr lang="ko-KR" altLang="en-US" sz="1200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3584C950-EE9F-4480-9154-277573493741}"/>
              </a:ext>
            </a:extLst>
          </p:cNvPr>
          <p:cNvGrpSpPr/>
          <p:nvPr/>
        </p:nvGrpSpPr>
        <p:grpSpPr>
          <a:xfrm>
            <a:off x="370182" y="1816923"/>
            <a:ext cx="3012363" cy="874422"/>
            <a:chOff x="370182" y="1242714"/>
            <a:chExt cx="3012363" cy="874422"/>
          </a:xfrm>
        </p:grpSpPr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9FBE5379-8259-46AC-B9BF-A2211638B922}"/>
                </a:ext>
              </a:extLst>
            </p:cNvPr>
            <p:cNvSpPr txBox="1"/>
            <p:nvPr/>
          </p:nvSpPr>
          <p:spPr>
            <a:xfrm>
              <a:off x="370182" y="1242714"/>
              <a:ext cx="301236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1947</a:t>
              </a:r>
              <a:r>
                <a:rPr lang="ko-KR" altLang="en-US" dirty="0"/>
                <a:t>년 </a:t>
              </a:r>
              <a:r>
                <a:rPr lang="en-US" altLang="ko-KR" dirty="0"/>
                <a:t>- </a:t>
              </a:r>
              <a:r>
                <a:rPr lang="ko-KR" altLang="en-US" dirty="0"/>
                <a:t>도시농촌계획법</a:t>
              </a:r>
              <a:r>
                <a:rPr lang="en-US" altLang="ko-KR" dirty="0"/>
                <a:t> </a:t>
              </a:r>
              <a:r>
                <a:rPr lang="ko-KR" altLang="en-US" dirty="0"/>
                <a:t>제정</a:t>
              </a:r>
              <a:endParaRPr lang="en-US" altLang="ko-KR" dirty="0"/>
            </a:p>
          </p:txBody>
        </p:sp>
        <p:sp>
          <p:nvSpPr>
            <p:cNvPr id="35" name="Object 5">
              <a:extLst>
                <a:ext uri="{FF2B5EF4-FFF2-40B4-BE49-F238E27FC236}">
                  <a16:creationId xmlns:a16="http://schemas.microsoft.com/office/drawing/2014/main" id="{FAE36A39-ECBC-4419-A185-FCCBC65F17E8}"/>
                </a:ext>
              </a:extLst>
            </p:cNvPr>
            <p:cNvSpPr txBox="1"/>
            <p:nvPr/>
          </p:nvSpPr>
          <p:spPr>
            <a:xfrm>
              <a:off x="370182" y="1593916"/>
              <a:ext cx="297228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도시농촌계획법을 제정하여</a:t>
              </a:r>
              <a:endParaRPr lang="en-US" altLang="ko-KR" dirty="0"/>
            </a:p>
            <a:p>
              <a:pPr marL="263525" indent="0">
                <a:buNone/>
              </a:pPr>
              <a:r>
                <a:rPr lang="ko-KR" altLang="en-US" dirty="0"/>
                <a:t>농촌 보호를 도시계획으로 실시</a:t>
              </a: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6500EA7-4716-4457-8C4D-8AF2A71CA024}"/>
              </a:ext>
            </a:extLst>
          </p:cNvPr>
          <p:cNvGrpSpPr/>
          <p:nvPr/>
        </p:nvGrpSpPr>
        <p:grpSpPr>
          <a:xfrm>
            <a:off x="370182" y="2945968"/>
            <a:ext cx="3895618" cy="874422"/>
            <a:chOff x="370182" y="2177434"/>
            <a:chExt cx="3895618" cy="874422"/>
          </a:xfrm>
        </p:grpSpPr>
        <p:sp>
          <p:nvSpPr>
            <p:cNvPr id="31" name="Object 5">
              <a:extLst>
                <a:ext uri="{FF2B5EF4-FFF2-40B4-BE49-F238E27FC236}">
                  <a16:creationId xmlns:a16="http://schemas.microsoft.com/office/drawing/2014/main" id="{40853A3B-1D08-4E94-987F-47B111E09585}"/>
                </a:ext>
              </a:extLst>
            </p:cNvPr>
            <p:cNvSpPr txBox="1"/>
            <p:nvPr/>
          </p:nvSpPr>
          <p:spPr>
            <a:xfrm>
              <a:off x="370182" y="2177434"/>
              <a:ext cx="332815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1970</a:t>
              </a:r>
              <a:r>
                <a:rPr lang="ko-KR" altLang="en-US" dirty="0"/>
                <a:t>년대 </a:t>
              </a:r>
              <a:r>
                <a:rPr lang="en-US" altLang="ko-KR" dirty="0"/>
                <a:t>– EC </a:t>
              </a:r>
              <a:r>
                <a:rPr lang="ko-KR" altLang="en-US" dirty="0"/>
                <a:t>공통농업정책 추진</a:t>
              </a:r>
              <a:endParaRPr lang="en-US" altLang="ko-KR" dirty="0"/>
            </a:p>
          </p:txBody>
        </p:sp>
        <p:sp>
          <p:nvSpPr>
            <p:cNvPr id="32" name="Object 5">
              <a:extLst>
                <a:ext uri="{FF2B5EF4-FFF2-40B4-BE49-F238E27FC236}">
                  <a16:creationId xmlns:a16="http://schemas.microsoft.com/office/drawing/2014/main" id="{3C6F6D53-DBCD-4FE5-AFCD-076ABED06B98}"/>
                </a:ext>
              </a:extLst>
            </p:cNvPr>
            <p:cNvSpPr txBox="1"/>
            <p:nvPr/>
          </p:nvSpPr>
          <p:spPr>
            <a:xfrm>
              <a:off x="370182" y="2528636"/>
              <a:ext cx="389561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농업</a:t>
              </a:r>
              <a:r>
                <a:rPr lang="en-US" altLang="ko-KR" dirty="0"/>
                <a:t>·</a:t>
              </a:r>
              <a:r>
                <a:rPr lang="ko-KR" altLang="en-US" dirty="0"/>
                <a:t>농촌의 다양화</a:t>
              </a:r>
              <a:r>
                <a:rPr lang="en-US" altLang="ko-KR" dirty="0"/>
                <a:t>, </a:t>
              </a:r>
              <a:r>
                <a:rPr lang="ko-KR" altLang="en-US" dirty="0"/>
                <a:t>지역전통문화의 보전</a:t>
              </a:r>
              <a:r>
                <a:rPr lang="en-US" altLang="ko-KR" dirty="0"/>
                <a:t>, </a:t>
              </a:r>
            </a:p>
            <a:p>
              <a:pPr marL="269875" indent="0">
                <a:buNone/>
              </a:pPr>
              <a:r>
                <a:rPr lang="ko-KR" altLang="en-US" dirty="0"/>
                <a:t>농장의 관광진흥지원 등 추진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A492B933-91A5-43B4-A0C6-0E020D8179A8}"/>
              </a:ext>
            </a:extLst>
          </p:cNvPr>
          <p:cNvGrpSpPr/>
          <p:nvPr/>
        </p:nvGrpSpPr>
        <p:grpSpPr>
          <a:xfrm>
            <a:off x="370182" y="4075012"/>
            <a:ext cx="3515706" cy="1089866"/>
            <a:chOff x="370182" y="3194471"/>
            <a:chExt cx="3515706" cy="1089866"/>
          </a:xfrm>
        </p:grpSpPr>
        <p:sp>
          <p:nvSpPr>
            <p:cNvPr id="28" name="Object 5">
              <a:extLst>
                <a:ext uri="{FF2B5EF4-FFF2-40B4-BE49-F238E27FC236}">
                  <a16:creationId xmlns:a16="http://schemas.microsoft.com/office/drawing/2014/main" id="{EE701FC4-0400-47A8-9497-A69F85D76258}"/>
                </a:ext>
              </a:extLst>
            </p:cNvPr>
            <p:cNvSpPr txBox="1"/>
            <p:nvPr/>
          </p:nvSpPr>
          <p:spPr>
            <a:xfrm>
              <a:off x="370182" y="3194471"/>
              <a:ext cx="351570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1980</a:t>
              </a:r>
              <a:r>
                <a:rPr lang="ko-KR" altLang="en-US" dirty="0"/>
                <a:t>년대 후반 </a:t>
              </a:r>
              <a:r>
                <a:rPr lang="en-US" altLang="ko-KR" dirty="0"/>
                <a:t>– </a:t>
              </a:r>
              <a:r>
                <a:rPr lang="ko-KR" altLang="en-US" dirty="0" err="1"/>
                <a:t>그린투어리즘</a:t>
              </a:r>
              <a:r>
                <a:rPr lang="ko-KR" altLang="en-US" dirty="0"/>
                <a:t> 논의</a:t>
              </a:r>
              <a:endParaRPr lang="en-US" altLang="ko-KR" dirty="0"/>
            </a:p>
          </p:txBody>
        </p:sp>
        <p:sp>
          <p:nvSpPr>
            <p:cNvPr id="33" name="Object 5">
              <a:extLst>
                <a:ext uri="{FF2B5EF4-FFF2-40B4-BE49-F238E27FC236}">
                  <a16:creationId xmlns:a16="http://schemas.microsoft.com/office/drawing/2014/main" id="{FB410D3C-ADBB-46BF-A09E-5A22E68EAE9F}"/>
                </a:ext>
              </a:extLst>
            </p:cNvPr>
            <p:cNvSpPr txBox="1"/>
            <p:nvPr/>
          </p:nvSpPr>
          <p:spPr>
            <a:xfrm>
              <a:off x="370182" y="3545673"/>
              <a:ext cx="3392275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1980</a:t>
              </a:r>
              <a:r>
                <a:rPr lang="ko-KR" altLang="en-US" dirty="0"/>
                <a:t>년대 후반부 </a:t>
              </a:r>
              <a:r>
                <a:rPr lang="ko-KR" altLang="en-US" dirty="0" err="1"/>
                <a:t>그린투어리즘</a:t>
              </a:r>
              <a:r>
                <a:rPr lang="ko-KR" altLang="en-US" dirty="0"/>
                <a:t> 논의</a:t>
              </a:r>
              <a:endParaRPr lang="en-US" altLang="ko-KR" dirty="0"/>
            </a:p>
            <a:p>
              <a:r>
                <a:rPr lang="ko-KR" altLang="en-US" dirty="0"/>
                <a:t>농촌의 소득감소와 고용기회에</a:t>
              </a:r>
              <a:endParaRPr lang="en-US" altLang="ko-KR" dirty="0"/>
            </a:p>
            <a:p>
              <a:pPr marL="263525" indent="0">
                <a:buNone/>
              </a:pPr>
              <a:r>
                <a:rPr lang="ko-KR" altLang="en-US" dirty="0"/>
                <a:t>대한 기대심리가 작용</a:t>
              </a:r>
            </a:p>
          </p:txBody>
        </p:sp>
      </p:grp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EF9F1A6C-712D-4B58-B898-1D66A8118184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9" name="내용 개체 틀 8">
            <a:extLst>
              <a:ext uri="{FF2B5EF4-FFF2-40B4-BE49-F238E27FC236}">
                <a16:creationId xmlns:a16="http://schemas.microsoft.com/office/drawing/2014/main" id="{1A28A30B-EFDF-45A9-A2B9-792AEF7BD3A4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E52E502C-7A8A-4A99-81D1-41D509D26868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6610F90A-42C4-4689-A8E2-16950CC91726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79E1EE4B-19AE-4455-A886-ECE370A62C89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3" name="내용 개체 틀 8">
            <a:extLst>
              <a:ext uri="{FF2B5EF4-FFF2-40B4-BE49-F238E27FC236}">
                <a16:creationId xmlns:a16="http://schemas.microsoft.com/office/drawing/2014/main" id="{67070F96-72AA-4486-A79F-59096211DD85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45" name="Object 5">
            <a:extLst>
              <a:ext uri="{FF2B5EF4-FFF2-40B4-BE49-F238E27FC236}">
                <a16:creationId xmlns:a16="http://schemas.microsoft.com/office/drawing/2014/main" id="{EE755617-4399-4C34-8B2B-B8F9D7AB8798}"/>
              </a:ext>
            </a:extLst>
          </p:cNvPr>
          <p:cNvSpPr txBox="1"/>
          <p:nvPr/>
        </p:nvSpPr>
        <p:spPr>
          <a:xfrm>
            <a:off x="370182" y="1255414"/>
            <a:ext cx="2642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/>
              <a:t>2) </a:t>
            </a:r>
            <a:r>
              <a:rPr lang="ko-KR" altLang="en-US" dirty="0"/>
              <a:t>영국의 농촌개발정책</a:t>
            </a:r>
            <a:endParaRPr lang="en-US" altLang="ko-KR" dirty="0"/>
          </a:p>
        </p:txBody>
      </p:sp>
      <p:sp>
        <p:nvSpPr>
          <p:cNvPr id="47" name="Object 2">
            <a:extLst>
              <a:ext uri="{FF2B5EF4-FFF2-40B4-BE49-F238E27FC236}">
                <a16:creationId xmlns:a16="http://schemas.microsoft.com/office/drawing/2014/main" id="{A70E311B-27B8-425D-B0B0-41579005165E}"/>
              </a:ext>
            </a:extLst>
          </p:cNvPr>
          <p:cNvSpPr txBox="1"/>
          <p:nvPr/>
        </p:nvSpPr>
        <p:spPr>
          <a:xfrm>
            <a:off x="370182" y="413217"/>
            <a:ext cx="4467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정책 전개</a:t>
            </a:r>
            <a:endParaRPr lang="en-US" sz="1400" b="1" dirty="0">
              <a:latin typeface="+mn-ea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60CC50F-A809-4200-B693-46F086385A39}"/>
              </a:ext>
            </a:extLst>
          </p:cNvPr>
          <p:cNvSpPr txBox="1"/>
          <p:nvPr/>
        </p:nvSpPr>
        <p:spPr>
          <a:xfrm>
            <a:off x="4265801" y="1145411"/>
            <a:ext cx="13837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영국의 농촌개발정책</a:t>
            </a:r>
          </a:p>
        </p:txBody>
      </p:sp>
    </p:spTree>
    <p:extLst>
      <p:ext uri="{BB962C8B-B14F-4D97-AF65-F5344CB8AC3E}">
        <p14:creationId xmlns:p14="http://schemas.microsoft.com/office/powerpoint/2010/main" val="1710118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100FC41F-F6E9-42C2-9FE5-10B6056759D6}"/>
              </a:ext>
            </a:extLst>
          </p:cNvPr>
          <p:cNvGrpSpPr/>
          <p:nvPr/>
        </p:nvGrpSpPr>
        <p:grpSpPr>
          <a:xfrm>
            <a:off x="370182" y="1708242"/>
            <a:ext cx="7620997" cy="1091137"/>
            <a:chOff x="370182" y="1242714"/>
            <a:chExt cx="7620997" cy="1091137"/>
          </a:xfrm>
        </p:grpSpPr>
        <p:sp>
          <p:nvSpPr>
            <p:cNvPr id="25" name="Object 5">
              <a:extLst>
                <a:ext uri="{FF2B5EF4-FFF2-40B4-BE49-F238E27FC236}">
                  <a16:creationId xmlns:a16="http://schemas.microsoft.com/office/drawing/2014/main" id="{8F7D8C06-4CC8-45D9-A2DE-FA05CF101428}"/>
                </a:ext>
              </a:extLst>
            </p:cNvPr>
            <p:cNvSpPr txBox="1"/>
            <p:nvPr/>
          </p:nvSpPr>
          <p:spPr>
            <a:xfrm>
              <a:off x="370182" y="1242714"/>
              <a:ext cx="375615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농촌관광 공급자 중심의 네트워크 구성</a:t>
              </a:r>
              <a:endParaRPr lang="en-US" altLang="ko-KR" dirty="0"/>
            </a:p>
          </p:txBody>
        </p:sp>
        <p:sp>
          <p:nvSpPr>
            <p:cNvPr id="26" name="Object 5">
              <a:extLst>
                <a:ext uri="{FF2B5EF4-FFF2-40B4-BE49-F238E27FC236}">
                  <a16:creationId xmlns:a16="http://schemas.microsoft.com/office/drawing/2014/main" id="{788CD60B-720C-4C28-8530-0C38E854DD4A}"/>
                </a:ext>
              </a:extLst>
            </p:cNvPr>
            <p:cNvSpPr txBox="1"/>
            <p:nvPr/>
          </p:nvSpPr>
          <p:spPr>
            <a:xfrm>
              <a:off x="370182" y="1595187"/>
              <a:ext cx="7620997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교류</a:t>
              </a:r>
              <a:r>
                <a:rPr lang="en-US" altLang="ko-KR" dirty="0"/>
                <a:t>, </a:t>
              </a:r>
              <a:r>
                <a:rPr lang="ko-KR" altLang="en-US" dirty="0"/>
                <a:t>농촌성의 회복 등을 강조하는 </a:t>
              </a:r>
              <a:r>
                <a:rPr lang="ko-KR" altLang="en-US" dirty="0" err="1"/>
                <a:t>농촌민박</a:t>
              </a:r>
              <a:r>
                <a:rPr lang="ko-KR" altLang="en-US" dirty="0"/>
                <a:t> </a:t>
              </a:r>
              <a:r>
                <a:rPr lang="en-US" altLang="ko-KR" dirty="0"/>
                <a:t>63</a:t>
              </a:r>
              <a:r>
                <a:rPr lang="ko-KR" altLang="en-US" dirty="0"/>
                <a:t>개의 네트워크를 </a:t>
              </a:r>
              <a:r>
                <a:rPr lang="ko-KR" altLang="en-US" dirty="0" err="1"/>
                <a:t>데파르뜨망에</a:t>
              </a:r>
              <a:r>
                <a:rPr lang="ko-KR" altLang="en-US" dirty="0"/>
                <a:t> 걸쳐 운영</a:t>
              </a:r>
              <a:endParaRPr lang="en-US" altLang="ko-KR" dirty="0"/>
            </a:p>
            <a:p>
              <a:r>
                <a:rPr lang="ko-KR" altLang="en-US" dirty="0"/>
                <a:t>농업회의소 및 농협 등이 중심이 되는 네트워크 </a:t>
              </a:r>
              <a:r>
                <a:rPr lang="en-US" altLang="ko-KR" dirty="0"/>
                <a:t>: 3,000</a:t>
              </a:r>
              <a:r>
                <a:rPr lang="ko-KR" altLang="en-US" dirty="0"/>
                <a:t>여 명의 회원</a:t>
              </a:r>
              <a:endParaRPr lang="en-US" altLang="ko-KR" dirty="0"/>
            </a:p>
            <a:p>
              <a:r>
                <a:rPr lang="ko-KR" altLang="en-US" dirty="0"/>
                <a:t>프랑스 민박 네트워크 </a:t>
              </a:r>
              <a:r>
                <a:rPr lang="en-US" altLang="ko-KR" dirty="0"/>
                <a:t>:</a:t>
              </a:r>
              <a:r>
                <a:rPr lang="ko-KR" altLang="en-US" dirty="0"/>
                <a:t>약 </a:t>
              </a:r>
              <a:r>
                <a:rPr lang="en-US" altLang="ko-KR" dirty="0"/>
                <a:t>5</a:t>
              </a:r>
              <a:r>
                <a:rPr lang="ko-KR" altLang="en-US" dirty="0" err="1"/>
                <a:t>만여</a:t>
              </a:r>
              <a:r>
                <a:rPr lang="ko-KR" altLang="en-US" dirty="0"/>
                <a:t> 명의 회원 </a:t>
              </a:r>
              <a:r>
                <a:rPr lang="en-US" altLang="ko-KR" dirty="0"/>
                <a:t>(</a:t>
              </a:r>
              <a:r>
                <a:rPr lang="ko-KR" altLang="en-US" dirty="0"/>
                <a:t>그 중 농가는 약 </a:t>
              </a:r>
              <a:r>
                <a:rPr lang="en-US" altLang="ko-KR" dirty="0"/>
                <a:t>40%)</a:t>
              </a:r>
              <a:endParaRPr lang="ko-KR" altLang="en-US" dirty="0"/>
            </a:p>
          </p:txBody>
        </p:sp>
      </p:grpSp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922374" y="658100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8</a:t>
            </a:r>
            <a:endParaRPr lang="ko-KR" altLang="en-US" sz="1200" dirty="0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84FEC55A-F501-492F-98A2-5261939F7974}"/>
              </a:ext>
            </a:extLst>
          </p:cNvPr>
          <p:cNvGrpSpPr/>
          <p:nvPr/>
        </p:nvGrpSpPr>
        <p:grpSpPr>
          <a:xfrm>
            <a:off x="370182" y="2848581"/>
            <a:ext cx="3544560" cy="874474"/>
            <a:chOff x="370182" y="2809299"/>
            <a:chExt cx="3544560" cy="874474"/>
          </a:xfrm>
        </p:grpSpPr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9FBE5379-8259-46AC-B9BF-A2211638B922}"/>
                </a:ext>
              </a:extLst>
            </p:cNvPr>
            <p:cNvSpPr txBox="1"/>
            <p:nvPr/>
          </p:nvSpPr>
          <p:spPr>
            <a:xfrm>
              <a:off x="370182" y="280929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투자방식</a:t>
              </a:r>
              <a:endParaRPr lang="en-US" altLang="ko-KR" dirty="0"/>
            </a:p>
          </p:txBody>
        </p:sp>
        <p:sp>
          <p:nvSpPr>
            <p:cNvPr id="35" name="Object 5">
              <a:extLst>
                <a:ext uri="{FF2B5EF4-FFF2-40B4-BE49-F238E27FC236}">
                  <a16:creationId xmlns:a16="http://schemas.microsoft.com/office/drawing/2014/main" id="{FAE36A39-ECBC-4419-A185-FCCBC65F17E8}"/>
                </a:ext>
              </a:extLst>
            </p:cNvPr>
            <p:cNvSpPr txBox="1"/>
            <p:nvPr/>
          </p:nvSpPr>
          <p:spPr>
            <a:xfrm>
              <a:off x="370182" y="3160553"/>
              <a:ext cx="354456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국가와 </a:t>
              </a:r>
              <a:r>
                <a:rPr lang="en-US" altLang="ko-KR" dirty="0"/>
                <a:t>EU</a:t>
              </a:r>
              <a:r>
                <a:rPr lang="ko-KR" altLang="en-US" dirty="0"/>
                <a:t>에서 부담하는 형식</a:t>
              </a:r>
              <a:endParaRPr lang="en-US" altLang="ko-KR" dirty="0"/>
            </a:p>
            <a:p>
              <a:r>
                <a:rPr lang="ko-KR" altLang="en-US" dirty="0"/>
                <a:t>도</a:t>
              </a:r>
              <a:r>
                <a:rPr lang="en-US" altLang="ko-KR" dirty="0"/>
                <a:t>, </a:t>
              </a:r>
              <a:r>
                <a:rPr lang="ko-KR" altLang="en-US" dirty="0"/>
                <a:t>시</a:t>
              </a:r>
              <a:r>
                <a:rPr lang="en-US" altLang="ko-KR" dirty="0"/>
                <a:t>, </a:t>
              </a:r>
              <a:r>
                <a:rPr lang="ko-KR" altLang="en-US" dirty="0"/>
                <a:t>읍</a:t>
              </a:r>
              <a:r>
                <a:rPr lang="en-US" altLang="ko-KR" dirty="0"/>
                <a:t>, </a:t>
              </a:r>
              <a:r>
                <a:rPr lang="ko-KR" altLang="en-US" dirty="0"/>
                <a:t>면 순으로 경제적 부담이 큼</a:t>
              </a:r>
            </a:p>
          </p:txBody>
        </p:sp>
      </p:grp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3065EE5-09F2-42FA-B07E-22D0E57946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847690"/>
              </p:ext>
            </p:extLst>
          </p:nvPr>
        </p:nvGraphicFramePr>
        <p:xfrm>
          <a:off x="370182" y="4037210"/>
          <a:ext cx="5125548" cy="3132402"/>
        </p:xfrm>
        <a:graphic>
          <a:graphicData uri="http://schemas.openxmlformats.org/drawingml/2006/table">
            <a:tbl>
              <a:tblPr/>
              <a:tblGrid>
                <a:gridCol w="1346488">
                  <a:extLst>
                    <a:ext uri="{9D8B030D-6E8A-4147-A177-3AD203B41FA5}">
                      <a16:colId xmlns:a16="http://schemas.microsoft.com/office/drawing/2014/main" val="1518843227"/>
                    </a:ext>
                  </a:extLst>
                </a:gridCol>
                <a:gridCol w="755812">
                  <a:extLst>
                    <a:ext uri="{9D8B030D-6E8A-4147-A177-3AD203B41FA5}">
                      <a16:colId xmlns:a16="http://schemas.microsoft.com/office/drawing/2014/main" val="38451764"/>
                    </a:ext>
                  </a:extLst>
                </a:gridCol>
                <a:gridCol w="755812">
                  <a:extLst>
                    <a:ext uri="{9D8B030D-6E8A-4147-A177-3AD203B41FA5}">
                      <a16:colId xmlns:a16="http://schemas.microsoft.com/office/drawing/2014/main" val="563441142"/>
                    </a:ext>
                  </a:extLst>
                </a:gridCol>
                <a:gridCol w="755812">
                  <a:extLst>
                    <a:ext uri="{9D8B030D-6E8A-4147-A177-3AD203B41FA5}">
                      <a16:colId xmlns:a16="http://schemas.microsoft.com/office/drawing/2014/main" val="3077877281"/>
                    </a:ext>
                  </a:extLst>
                </a:gridCol>
                <a:gridCol w="755812">
                  <a:extLst>
                    <a:ext uri="{9D8B030D-6E8A-4147-A177-3AD203B41FA5}">
                      <a16:colId xmlns:a16="http://schemas.microsoft.com/office/drawing/2014/main" val="4252991741"/>
                    </a:ext>
                  </a:extLst>
                </a:gridCol>
                <a:gridCol w="755812">
                  <a:extLst>
                    <a:ext uri="{9D8B030D-6E8A-4147-A177-3AD203B41FA5}">
                      <a16:colId xmlns:a16="http://schemas.microsoft.com/office/drawing/2014/main" val="2085820566"/>
                    </a:ext>
                  </a:extLst>
                </a:gridCol>
              </a:tblGrid>
              <a:tr h="86254"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지원내용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읍</a:t>
                      </a: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지방권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국가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EU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0027323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관광객의 수용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461667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행사</a:t>
                      </a: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축제 등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5904907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운영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2726176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판매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8805733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홍보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6855776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투자에 대한 경제적 지원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3608377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연수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162413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자문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289956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조사</a:t>
                      </a:r>
                      <a:r>
                        <a:rPr lang="en-US" altLang="ko-KR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연구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◎◎◎◎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7587226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조정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7478501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기획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111036"/>
                  </a:ext>
                </a:extLst>
              </a:tr>
              <a:tr h="85824"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제도개선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2794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2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58800" marR="0" lvl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◎◎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8879" marR="38879" marT="10749" marB="1074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6331596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32321416-D77D-4A27-8E66-C0FD9E3083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309566"/>
              </p:ext>
            </p:extLst>
          </p:nvPr>
        </p:nvGraphicFramePr>
        <p:xfrm>
          <a:off x="6144621" y="2886895"/>
          <a:ext cx="5786237" cy="4077797"/>
        </p:xfrm>
        <a:graphic>
          <a:graphicData uri="http://schemas.openxmlformats.org/drawingml/2006/table">
            <a:tbl>
              <a:tblPr/>
              <a:tblGrid>
                <a:gridCol w="733435">
                  <a:extLst>
                    <a:ext uri="{9D8B030D-6E8A-4147-A177-3AD203B41FA5}">
                      <a16:colId xmlns:a16="http://schemas.microsoft.com/office/drawing/2014/main" val="1734538435"/>
                    </a:ext>
                  </a:extLst>
                </a:gridCol>
                <a:gridCol w="1839380">
                  <a:extLst>
                    <a:ext uri="{9D8B030D-6E8A-4147-A177-3AD203B41FA5}">
                      <a16:colId xmlns:a16="http://schemas.microsoft.com/office/drawing/2014/main" val="1311501475"/>
                    </a:ext>
                  </a:extLst>
                </a:gridCol>
                <a:gridCol w="3213422">
                  <a:extLst>
                    <a:ext uri="{9D8B030D-6E8A-4147-A177-3AD203B41FA5}">
                      <a16:colId xmlns:a16="http://schemas.microsoft.com/office/drawing/2014/main" val="1317689818"/>
                    </a:ext>
                  </a:extLst>
                </a:gridCol>
              </a:tblGrid>
              <a:tr h="2309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지역단위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추진단위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주요 추진 기구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7908260"/>
                  </a:ext>
                </a:extLst>
              </a:tr>
              <a:tr h="457898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코뮨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브랜드화된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 농촌관광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숙박시설 네트워크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전국농촌관광숙소협회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농업회의소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농민적 휴양시설 협회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프랑스</a:t>
                      </a: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7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클레바캉스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 임대 전국협회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9848034"/>
                  </a:ext>
                </a:extLst>
              </a:tr>
              <a:tr h="1174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녹색바캉스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 장소 및 </a:t>
                      </a:r>
                      <a:r>
                        <a:rPr lang="ko-KR" altLang="en-US" sz="7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설촌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관광객들에 대한 접객</a:t>
                      </a: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숙박</a:t>
                      </a: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급식</a:t>
                      </a: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서비스</a:t>
                      </a: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이벤트 활동 조직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080040"/>
                  </a:ext>
                </a:extLst>
              </a:tr>
              <a:tr h="1174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프랑스에서 가장 아름다운 마을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자연적</a:t>
                      </a: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문화적</a:t>
                      </a: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역사적 관광자원의 질이 우수한 </a:t>
                      </a:r>
                      <a:r>
                        <a:rPr lang="ko-KR" altLang="en-US" sz="7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농촌코뮨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6914972"/>
                  </a:ext>
                </a:extLst>
              </a:tr>
              <a:tr h="1174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관광사무소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지역정보</a:t>
                      </a: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관광상품 상품화</a:t>
                      </a: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관광객 접객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2259501"/>
                  </a:ext>
                </a:extLst>
              </a:tr>
              <a:tr h="34440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Pays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단위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행정구역외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Pays </a:t>
                      </a:r>
                      <a:r>
                        <a:rPr lang="en-US" sz="7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d'Accuiel</a:t>
                      </a:r>
                      <a:r>
                        <a:rPr 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7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Touristique</a:t>
                      </a:r>
                      <a:endParaRPr 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Pays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단위에서의 관광자원조직화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6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관광관련 지방부처</a:t>
                      </a:r>
                      <a:r>
                        <a:rPr lang="en-US" altLang="ko-KR" sz="700" kern="0" spc="-6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kern="0" spc="-6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협회</a:t>
                      </a:r>
                      <a:r>
                        <a:rPr lang="en-US" altLang="ko-KR" sz="700" kern="0" spc="-6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kern="0" spc="-6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민간 에이전트에 대하 교육과 협동화 조직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지역의 자연 및 문화자원 상품화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6860498"/>
                  </a:ext>
                </a:extLst>
              </a:tr>
              <a:tr h="3444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지역자연공원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지역의 자연자원 보고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환경자원의 개발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지역의 자연 및 문화자원의 상품화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7944686"/>
                  </a:ext>
                </a:extLst>
              </a:tr>
              <a:tr h="344404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도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도 관광위원회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5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도의 관광관련 활동의 조직화 및 정책의 기본방향 수립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관광관련 종사자에 대한 교육 훈련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관광시설의 개발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0511865"/>
                  </a:ext>
                </a:extLst>
              </a:tr>
              <a:tr h="2309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예약시스템 서비스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lvl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도의 모든 관광상품을 취합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관광수요에 대한 정보 서비스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2486604"/>
                  </a:ext>
                </a:extLst>
              </a:tr>
              <a:tr h="2309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농림부 도 농업국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CTE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정책 등 농촌관광 관련 사업 추진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농업회의소 등 농촌관광관련 기구에 대한 지원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8266717"/>
                  </a:ext>
                </a:extLst>
              </a:tr>
              <a:tr h="117414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지역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지역의회의 관광위원회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8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지역단위에서의 관광관련 활동의 조직화와 협력체계 구축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3581479"/>
                  </a:ext>
                </a:extLst>
              </a:tr>
              <a:tr h="3444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프랑스 관광부의 지역 사무소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지역단위에서의 관광정책 추진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3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농림부 지역사무소 및 도 농업국과의 농촌관광 진흥을 위한 협력체계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관광개발 프로젝트 추진과 분석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8969959"/>
                  </a:ext>
                </a:extLst>
              </a:tr>
              <a:tr h="2309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농림부의 지역사무국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563" marR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지역차원에서의농업</a:t>
                      </a:r>
                      <a:r>
                        <a:rPr lang="en-US" altLang="ko-KR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농촌관광 관련 기관들의 협력체계 구축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82563" marR="0" indent="-90488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700" kern="0" spc="-2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관련 프로젝트의 추진과 분석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337" marR="36337" marT="10046" marB="1004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5225167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A193CA8B-67C1-4BD0-A3F6-C241E45B0638}"/>
              </a:ext>
            </a:extLst>
          </p:cNvPr>
          <p:cNvSpPr txBox="1"/>
          <p:nvPr/>
        </p:nvSpPr>
        <p:spPr>
          <a:xfrm>
            <a:off x="370182" y="3784957"/>
            <a:ext cx="340349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프랑스의 농촌관광 진흥을 위한 행정지원 역할분담 현황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D828F61F-104B-47DE-BD15-FF4C7F3EE07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EE800C43-B1B1-4164-B488-34E2094815DF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9" name="내용 개체 틀 8">
            <a:extLst>
              <a:ext uri="{FF2B5EF4-FFF2-40B4-BE49-F238E27FC236}">
                <a16:creationId xmlns:a16="http://schemas.microsoft.com/office/drawing/2014/main" id="{929A12A0-CED3-4E0A-BB3B-34B8AD4A561D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27C36A0F-9780-4025-8864-4329DDDBEAB5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21CB1F7C-EA65-4E94-BEDC-2A8709439F28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B1D771A4-2A3D-4DCD-AA7D-17A6825D6715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44" name="Object 5">
            <a:extLst>
              <a:ext uri="{FF2B5EF4-FFF2-40B4-BE49-F238E27FC236}">
                <a16:creationId xmlns:a16="http://schemas.microsoft.com/office/drawing/2014/main" id="{8E9AC2E6-7C61-41D3-8AA0-78762E18CBB1}"/>
              </a:ext>
            </a:extLst>
          </p:cNvPr>
          <p:cNvSpPr txBox="1"/>
          <p:nvPr/>
        </p:nvSpPr>
        <p:spPr>
          <a:xfrm>
            <a:off x="370182" y="1191914"/>
            <a:ext cx="2872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/>
              <a:t>3) </a:t>
            </a:r>
            <a:r>
              <a:rPr lang="ko-KR" altLang="en-US" dirty="0"/>
              <a:t>프랑스의 농촌개발정책</a:t>
            </a:r>
            <a:endParaRPr lang="en-US" altLang="ko-KR" dirty="0"/>
          </a:p>
        </p:txBody>
      </p:sp>
      <p:sp>
        <p:nvSpPr>
          <p:cNvPr id="46" name="Object 2">
            <a:extLst>
              <a:ext uri="{FF2B5EF4-FFF2-40B4-BE49-F238E27FC236}">
                <a16:creationId xmlns:a16="http://schemas.microsoft.com/office/drawing/2014/main" id="{5D8F9745-E34A-4696-96AB-F7F805177D99}"/>
              </a:ext>
            </a:extLst>
          </p:cNvPr>
          <p:cNvSpPr txBox="1"/>
          <p:nvPr/>
        </p:nvSpPr>
        <p:spPr>
          <a:xfrm>
            <a:off x="370182" y="413217"/>
            <a:ext cx="4467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정책 전개</a:t>
            </a:r>
            <a:endParaRPr lang="en-US" sz="1400" b="1" dirty="0">
              <a:latin typeface="+mn-e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6BDAB1F-E372-41B9-8EAB-DF5DEE6142B0}"/>
              </a:ext>
            </a:extLst>
          </p:cNvPr>
          <p:cNvSpPr txBox="1"/>
          <p:nvPr/>
        </p:nvSpPr>
        <p:spPr>
          <a:xfrm>
            <a:off x="6144621" y="2640674"/>
            <a:ext cx="181331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프랑스의 농촌관광 추진체계</a:t>
            </a:r>
          </a:p>
        </p:txBody>
      </p:sp>
    </p:spTree>
    <p:extLst>
      <p:ext uri="{BB962C8B-B14F-4D97-AF65-F5344CB8AC3E}">
        <p14:creationId xmlns:p14="http://schemas.microsoft.com/office/powerpoint/2010/main" val="3769174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922374" y="658100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9</a:t>
            </a:r>
            <a:endParaRPr lang="ko-KR" altLang="en-US" sz="1200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42C23051-9020-4193-ADE6-463A99F5D4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737892"/>
              </p:ext>
            </p:extLst>
          </p:nvPr>
        </p:nvGraphicFramePr>
        <p:xfrm>
          <a:off x="674982" y="5126295"/>
          <a:ext cx="7257115" cy="1486662"/>
        </p:xfrm>
        <a:graphic>
          <a:graphicData uri="http://schemas.openxmlformats.org/drawingml/2006/table">
            <a:tbl>
              <a:tblPr/>
              <a:tblGrid>
                <a:gridCol w="2247228">
                  <a:extLst>
                    <a:ext uri="{9D8B030D-6E8A-4147-A177-3AD203B41FA5}">
                      <a16:colId xmlns:a16="http://schemas.microsoft.com/office/drawing/2014/main" val="1445951225"/>
                    </a:ext>
                  </a:extLst>
                </a:gridCol>
                <a:gridCol w="5009887">
                  <a:extLst>
                    <a:ext uri="{9D8B030D-6E8A-4147-A177-3AD203B41FA5}">
                      <a16:colId xmlns:a16="http://schemas.microsoft.com/office/drawing/2014/main" val="3481430654"/>
                    </a:ext>
                  </a:extLst>
                </a:gridCol>
              </a:tblGrid>
              <a:tr h="247396">
                <a:tc>
                  <a:txBody>
                    <a:bodyPr/>
                    <a:lstStyle/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단체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177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역할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410746"/>
                  </a:ext>
                </a:extLst>
              </a:tr>
              <a:tr h="283337">
                <a:tc rowSpan="3">
                  <a:txBody>
                    <a:bodyPr/>
                    <a:lstStyle/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독일농업협회</a:t>
                      </a:r>
                      <a:r>
                        <a:rPr lang="en-US" altLang="ko-KR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(DLG)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숙박시설 운영지도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6993517"/>
                  </a:ext>
                </a:extLst>
              </a:tr>
              <a:tr h="283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안내서나 브로셔 발행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2025676"/>
                  </a:ext>
                </a:extLst>
              </a:tr>
              <a:tr h="2833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민박에 대한 인증마크제도 실시 </a:t>
                      </a:r>
                      <a:r>
                        <a:rPr lang="en-US" altLang="ko-KR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– </a:t>
                      </a:r>
                      <a:r>
                        <a:rPr lang="ko-KR" altLang="en-US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민박품질향상노력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5795005"/>
                  </a:ext>
                </a:extLst>
              </a:tr>
              <a:tr h="319278">
                <a:tc>
                  <a:txBody>
                    <a:bodyPr/>
                    <a:lstStyle/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농업보급서비스협회 </a:t>
                      </a:r>
                      <a:r>
                        <a:rPr lang="en-US" altLang="ko-KR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(AID)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3525" marR="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연수</a:t>
                      </a:r>
                      <a:r>
                        <a:rPr lang="en-US" altLang="ko-KR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보조정책 등에 대한 정보제공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726219"/>
                  </a:ext>
                </a:extLst>
              </a:tr>
            </a:tbl>
          </a:graphicData>
        </a:graphic>
      </p:graphicFrame>
      <p:sp>
        <p:nvSpPr>
          <p:cNvPr id="31" name="Object 5">
            <a:extLst>
              <a:ext uri="{FF2B5EF4-FFF2-40B4-BE49-F238E27FC236}">
                <a16:creationId xmlns:a16="http://schemas.microsoft.com/office/drawing/2014/main" id="{480C80F9-4032-4548-9D3E-18ECCAC8392D}"/>
              </a:ext>
            </a:extLst>
          </p:cNvPr>
          <p:cNvSpPr txBox="1"/>
          <p:nvPr/>
        </p:nvSpPr>
        <p:spPr>
          <a:xfrm>
            <a:off x="370182" y="1720942"/>
            <a:ext cx="102226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err="1"/>
              <a:t>농촌체재형</a:t>
            </a:r>
            <a:r>
              <a:rPr lang="ko-KR" altLang="en-US" dirty="0"/>
              <a:t> 휴가개념은 </a:t>
            </a:r>
            <a:r>
              <a:rPr lang="en-US" altLang="ko-KR" dirty="0"/>
              <a:t>100</a:t>
            </a:r>
            <a:r>
              <a:rPr lang="ko-KR" altLang="en-US" dirty="0"/>
              <a:t>년 이상 존재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err="1"/>
              <a:t>바이에른주에서</a:t>
            </a:r>
            <a:r>
              <a:rPr lang="ko-KR" altLang="en-US" dirty="0"/>
              <a:t> 농정의 중심이 되어 조건불리지역에서 농업진흥의 수단으로 낙농과 관광이 연계되어 추진</a:t>
            </a:r>
            <a:endParaRPr lang="en-US" altLang="ko-KR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890F404B-BBD4-4D3E-9785-087418EF50F2}"/>
              </a:ext>
            </a:extLst>
          </p:cNvPr>
          <p:cNvGrpSpPr/>
          <p:nvPr/>
        </p:nvGrpSpPr>
        <p:grpSpPr>
          <a:xfrm>
            <a:off x="370182" y="2598794"/>
            <a:ext cx="6179897" cy="646279"/>
            <a:chOff x="370182" y="2951946"/>
            <a:chExt cx="6179897" cy="646279"/>
          </a:xfrm>
        </p:grpSpPr>
        <p:sp>
          <p:nvSpPr>
            <p:cNvPr id="34" name="Object 5">
              <a:extLst>
                <a:ext uri="{FF2B5EF4-FFF2-40B4-BE49-F238E27FC236}">
                  <a16:creationId xmlns:a16="http://schemas.microsoft.com/office/drawing/2014/main" id="{B92A1672-B060-4D2C-9F70-FAF3FE6C8A0E}"/>
                </a:ext>
              </a:extLst>
            </p:cNvPr>
            <p:cNvSpPr txBox="1"/>
            <p:nvPr/>
          </p:nvSpPr>
          <p:spPr>
            <a:xfrm>
              <a:off x="370182" y="2951946"/>
              <a:ext cx="106952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/>
                <a:t>1950</a:t>
              </a:r>
              <a:r>
                <a:rPr lang="ko-KR" altLang="en-US"/>
                <a:t>년대</a:t>
              </a:r>
              <a:endParaRPr lang="en-US" altLang="ko-KR" dirty="0"/>
            </a:p>
          </p:txBody>
        </p:sp>
        <p:sp>
          <p:nvSpPr>
            <p:cNvPr id="36" name="Object 5">
              <a:extLst>
                <a:ext uri="{FF2B5EF4-FFF2-40B4-BE49-F238E27FC236}">
                  <a16:creationId xmlns:a16="http://schemas.microsoft.com/office/drawing/2014/main" id="{E891BF62-74AE-4A2F-A98C-CAA51D34B849}"/>
                </a:ext>
              </a:extLst>
            </p:cNvPr>
            <p:cNvSpPr txBox="1"/>
            <p:nvPr/>
          </p:nvSpPr>
          <p:spPr>
            <a:xfrm>
              <a:off x="370182" y="3290448"/>
              <a:ext cx="617989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농촌 노동력 부족을 배경으로 빈집을 관광객에게 제공하는 형태로 전개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0A56CF69-AE24-44B7-8430-0499B2BADB9C}"/>
              </a:ext>
            </a:extLst>
          </p:cNvPr>
          <p:cNvGrpSpPr/>
          <p:nvPr/>
        </p:nvGrpSpPr>
        <p:grpSpPr>
          <a:xfrm>
            <a:off x="370182" y="3359260"/>
            <a:ext cx="5621091" cy="646279"/>
            <a:chOff x="370182" y="4107989"/>
            <a:chExt cx="5621091" cy="646279"/>
          </a:xfrm>
        </p:grpSpPr>
        <p:sp>
          <p:nvSpPr>
            <p:cNvPr id="38" name="Object 5">
              <a:extLst>
                <a:ext uri="{FF2B5EF4-FFF2-40B4-BE49-F238E27FC236}">
                  <a16:creationId xmlns:a16="http://schemas.microsoft.com/office/drawing/2014/main" id="{AAF5BEA3-491C-4826-9640-1F23881F24D9}"/>
                </a:ext>
              </a:extLst>
            </p:cNvPr>
            <p:cNvSpPr txBox="1"/>
            <p:nvPr/>
          </p:nvSpPr>
          <p:spPr>
            <a:xfrm>
              <a:off x="370182" y="4107989"/>
              <a:ext cx="106952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/>
                <a:t>1970</a:t>
              </a:r>
              <a:r>
                <a:rPr lang="ko-KR" altLang="en-US"/>
                <a:t>년대</a:t>
              </a:r>
              <a:endParaRPr lang="en-US" altLang="ko-KR" dirty="0"/>
            </a:p>
          </p:txBody>
        </p:sp>
        <p:sp>
          <p:nvSpPr>
            <p:cNvPr id="39" name="Object 5">
              <a:extLst>
                <a:ext uri="{FF2B5EF4-FFF2-40B4-BE49-F238E27FC236}">
                  <a16:creationId xmlns:a16="http://schemas.microsoft.com/office/drawing/2014/main" id="{EB7BB54E-4CCF-4648-BB08-9C455F430950}"/>
                </a:ext>
              </a:extLst>
            </p:cNvPr>
            <p:cNvSpPr txBox="1"/>
            <p:nvPr/>
          </p:nvSpPr>
          <p:spPr>
            <a:xfrm>
              <a:off x="370182" y="4446491"/>
              <a:ext cx="562109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EC(European Community)</a:t>
              </a:r>
              <a:r>
                <a:rPr lang="ko-KR" altLang="en-US" dirty="0"/>
                <a:t>통합과 공통농업정책의 추진으로 확산</a:t>
              </a:r>
              <a:endParaRPr lang="en-US" altLang="ko-KR" dirty="0"/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94778975-B1A3-4E7D-9541-A178181376CF}"/>
              </a:ext>
            </a:extLst>
          </p:cNvPr>
          <p:cNvGrpSpPr/>
          <p:nvPr/>
        </p:nvGrpSpPr>
        <p:grpSpPr>
          <a:xfrm>
            <a:off x="370182" y="4119725"/>
            <a:ext cx="7257115" cy="646279"/>
            <a:chOff x="370182" y="5264031"/>
            <a:chExt cx="7257115" cy="646279"/>
          </a:xfrm>
        </p:grpSpPr>
        <p:sp>
          <p:nvSpPr>
            <p:cNvPr id="41" name="Object 5">
              <a:extLst>
                <a:ext uri="{FF2B5EF4-FFF2-40B4-BE49-F238E27FC236}">
                  <a16:creationId xmlns:a16="http://schemas.microsoft.com/office/drawing/2014/main" id="{665DF567-547E-4187-AF0D-B6FC648D08EB}"/>
                </a:ext>
              </a:extLst>
            </p:cNvPr>
            <p:cNvSpPr txBox="1"/>
            <p:nvPr/>
          </p:nvSpPr>
          <p:spPr>
            <a:xfrm>
              <a:off x="370182" y="5264031"/>
              <a:ext cx="106952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/>
                <a:t>1990</a:t>
              </a:r>
              <a:r>
                <a:rPr lang="ko-KR" altLang="en-US"/>
                <a:t>년대</a:t>
              </a:r>
              <a:endParaRPr lang="en-US" altLang="ko-KR" dirty="0"/>
            </a:p>
          </p:txBody>
        </p:sp>
        <p:sp>
          <p:nvSpPr>
            <p:cNvPr id="42" name="Object 5">
              <a:extLst>
                <a:ext uri="{FF2B5EF4-FFF2-40B4-BE49-F238E27FC236}">
                  <a16:creationId xmlns:a16="http://schemas.microsoft.com/office/drawing/2014/main" id="{1C74109D-00FC-4057-9429-366F1138F539}"/>
                </a:ext>
              </a:extLst>
            </p:cNvPr>
            <p:cNvSpPr txBox="1"/>
            <p:nvPr/>
          </p:nvSpPr>
          <p:spPr>
            <a:xfrm>
              <a:off x="370182" y="5602533"/>
              <a:ext cx="725711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경제적 조건이 취약한 지역에서 지역활성화의 중요한 수단으로 농촌개발정책이 확산</a:t>
              </a:r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B37ABCB8-DF6E-41A8-9C72-A081A7B728B6}"/>
              </a:ext>
            </a:extLst>
          </p:cNvPr>
          <p:cNvSpPr txBox="1"/>
          <p:nvPr/>
        </p:nvSpPr>
        <p:spPr>
          <a:xfrm>
            <a:off x="674982" y="4880074"/>
            <a:ext cx="215956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독일의 농촌관광 운영조직 및 역할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94D99C8F-5746-4BD0-9401-C5DA510FF333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3E27E394-A284-4A72-BD70-11944A7D906F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F42B3EE5-8C7B-4C98-B3B4-BE901F493D4F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4" name="내용 개체 틀 8">
            <a:extLst>
              <a:ext uri="{FF2B5EF4-FFF2-40B4-BE49-F238E27FC236}">
                <a16:creationId xmlns:a16="http://schemas.microsoft.com/office/drawing/2014/main" id="{41593164-9BAB-430B-A10E-8ADF209316B6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6" name="내용 개체 틀 8">
            <a:extLst>
              <a:ext uri="{FF2B5EF4-FFF2-40B4-BE49-F238E27FC236}">
                <a16:creationId xmlns:a16="http://schemas.microsoft.com/office/drawing/2014/main" id="{EB5FED94-1AE0-4DC7-8C30-45EB255EB898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7" name="내용 개체 틀 8">
            <a:extLst>
              <a:ext uri="{FF2B5EF4-FFF2-40B4-BE49-F238E27FC236}">
                <a16:creationId xmlns:a16="http://schemas.microsoft.com/office/drawing/2014/main" id="{A3B30624-DA7A-40F7-ACE0-1E29E3EA54E7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49" name="Object 5">
            <a:extLst>
              <a:ext uri="{FF2B5EF4-FFF2-40B4-BE49-F238E27FC236}">
                <a16:creationId xmlns:a16="http://schemas.microsoft.com/office/drawing/2014/main" id="{E9352B68-D249-4FB3-A7F0-EA86D23D5A5D}"/>
              </a:ext>
            </a:extLst>
          </p:cNvPr>
          <p:cNvSpPr txBox="1"/>
          <p:nvPr/>
        </p:nvSpPr>
        <p:spPr>
          <a:xfrm>
            <a:off x="370182" y="1230014"/>
            <a:ext cx="2642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/>
              <a:t>4) </a:t>
            </a:r>
            <a:r>
              <a:rPr lang="ko-KR" altLang="en-US" dirty="0"/>
              <a:t>독일의 농촌개발정책</a:t>
            </a:r>
            <a:endParaRPr lang="en-US" altLang="ko-KR" dirty="0"/>
          </a:p>
        </p:txBody>
      </p:sp>
      <p:sp>
        <p:nvSpPr>
          <p:cNvPr id="50" name="Object 2">
            <a:extLst>
              <a:ext uri="{FF2B5EF4-FFF2-40B4-BE49-F238E27FC236}">
                <a16:creationId xmlns:a16="http://schemas.microsoft.com/office/drawing/2014/main" id="{A6C5EDAC-E015-45CC-A41A-3ECA0AA121DE}"/>
              </a:ext>
            </a:extLst>
          </p:cNvPr>
          <p:cNvSpPr txBox="1"/>
          <p:nvPr/>
        </p:nvSpPr>
        <p:spPr>
          <a:xfrm>
            <a:off x="370182" y="413217"/>
            <a:ext cx="45768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정책 전개</a:t>
            </a:r>
            <a:endParaRPr lang="en-US" sz="1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29353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/>
              <a:t>10</a:t>
            </a: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B87959FD-D739-4F24-92D3-26C9F079A12C}"/>
              </a:ext>
            </a:extLst>
          </p:cNvPr>
          <p:cNvGrpSpPr/>
          <p:nvPr/>
        </p:nvGrpSpPr>
        <p:grpSpPr>
          <a:xfrm>
            <a:off x="370182" y="1645948"/>
            <a:ext cx="5291320" cy="646279"/>
            <a:chOff x="370182" y="1255414"/>
            <a:chExt cx="5291320" cy="646279"/>
          </a:xfrm>
        </p:grpSpPr>
        <p:sp>
          <p:nvSpPr>
            <p:cNvPr id="34" name="Object 5">
              <a:extLst>
                <a:ext uri="{FF2B5EF4-FFF2-40B4-BE49-F238E27FC236}">
                  <a16:creationId xmlns:a16="http://schemas.microsoft.com/office/drawing/2014/main" id="{B92A1672-B060-4D2C-9F70-FAF3FE6C8A0E}"/>
                </a:ext>
              </a:extLst>
            </p:cNvPr>
            <p:cNvSpPr txBox="1"/>
            <p:nvPr/>
          </p:nvSpPr>
          <p:spPr>
            <a:xfrm>
              <a:off x="370182" y="1255414"/>
              <a:ext cx="86433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1958</a:t>
              </a:r>
              <a:r>
                <a:rPr lang="ko-KR" altLang="en-US" dirty="0"/>
                <a:t>년</a:t>
              </a:r>
              <a:endParaRPr lang="en-US" altLang="ko-KR" dirty="0"/>
            </a:p>
          </p:txBody>
        </p:sp>
        <p:sp>
          <p:nvSpPr>
            <p:cNvPr id="36" name="Object 5">
              <a:extLst>
                <a:ext uri="{FF2B5EF4-FFF2-40B4-BE49-F238E27FC236}">
                  <a16:creationId xmlns:a16="http://schemas.microsoft.com/office/drawing/2014/main" id="{E891BF62-74AE-4A2F-A98C-CAA51D34B849}"/>
                </a:ext>
              </a:extLst>
            </p:cNvPr>
            <p:cNvSpPr txBox="1"/>
            <p:nvPr/>
          </p:nvSpPr>
          <p:spPr>
            <a:xfrm>
              <a:off x="370182" y="1593916"/>
              <a:ext cx="52913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/>
                <a:t>지역사회개발사업</a:t>
              </a:r>
              <a:r>
                <a:rPr lang="en-US" altLang="ko-KR" dirty="0"/>
                <a:t>(Community Development Program) </a:t>
              </a:r>
              <a:r>
                <a:rPr lang="ko-KR" altLang="en-US" dirty="0"/>
                <a:t>시작</a:t>
              </a: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94B54123-3964-49E3-B424-1D16F72AA0B2}"/>
              </a:ext>
            </a:extLst>
          </p:cNvPr>
          <p:cNvGrpSpPr/>
          <p:nvPr/>
        </p:nvGrpSpPr>
        <p:grpSpPr>
          <a:xfrm>
            <a:off x="370182" y="2344207"/>
            <a:ext cx="1972015" cy="646279"/>
            <a:chOff x="370182" y="2098932"/>
            <a:chExt cx="1972015" cy="646279"/>
          </a:xfrm>
        </p:grpSpPr>
        <p:sp>
          <p:nvSpPr>
            <p:cNvPr id="38" name="Object 5">
              <a:extLst>
                <a:ext uri="{FF2B5EF4-FFF2-40B4-BE49-F238E27FC236}">
                  <a16:creationId xmlns:a16="http://schemas.microsoft.com/office/drawing/2014/main" id="{AAF5BEA3-491C-4826-9640-1F23881F24D9}"/>
                </a:ext>
              </a:extLst>
            </p:cNvPr>
            <p:cNvSpPr txBox="1"/>
            <p:nvPr/>
          </p:nvSpPr>
          <p:spPr>
            <a:xfrm>
              <a:off x="370182" y="2098932"/>
              <a:ext cx="106952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/>
                <a:t>1960</a:t>
              </a:r>
              <a:r>
                <a:rPr lang="ko-KR" altLang="en-US"/>
                <a:t>년대</a:t>
              </a:r>
              <a:endParaRPr lang="en-US" altLang="ko-KR" dirty="0"/>
            </a:p>
          </p:txBody>
        </p:sp>
        <p:sp>
          <p:nvSpPr>
            <p:cNvPr id="39" name="Object 5">
              <a:extLst>
                <a:ext uri="{FF2B5EF4-FFF2-40B4-BE49-F238E27FC236}">
                  <a16:creationId xmlns:a16="http://schemas.microsoft.com/office/drawing/2014/main" id="{EB7BB54E-4CCF-4648-BB08-9C455F430950}"/>
                </a:ext>
              </a:extLst>
            </p:cNvPr>
            <p:cNvSpPr txBox="1"/>
            <p:nvPr/>
          </p:nvSpPr>
          <p:spPr>
            <a:xfrm>
              <a:off x="370182" y="2437434"/>
              <a:ext cx="197201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농촌개발정책 출발</a:t>
              </a:r>
              <a:endParaRPr lang="en-US" altLang="ko-KR" dirty="0"/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F957453A-8E76-465F-A985-E6F64E0292DD}"/>
              </a:ext>
            </a:extLst>
          </p:cNvPr>
          <p:cNvGrpSpPr/>
          <p:nvPr/>
        </p:nvGrpSpPr>
        <p:grpSpPr>
          <a:xfrm>
            <a:off x="370182" y="3042466"/>
            <a:ext cx="5439310" cy="861722"/>
            <a:chOff x="370182" y="2942450"/>
            <a:chExt cx="5439310" cy="861722"/>
          </a:xfrm>
        </p:grpSpPr>
        <p:sp>
          <p:nvSpPr>
            <p:cNvPr id="41" name="Object 5">
              <a:extLst>
                <a:ext uri="{FF2B5EF4-FFF2-40B4-BE49-F238E27FC236}">
                  <a16:creationId xmlns:a16="http://schemas.microsoft.com/office/drawing/2014/main" id="{665DF567-547E-4187-AF0D-B6FC648D08EB}"/>
                </a:ext>
              </a:extLst>
            </p:cNvPr>
            <p:cNvSpPr txBox="1"/>
            <p:nvPr/>
          </p:nvSpPr>
          <p:spPr>
            <a:xfrm>
              <a:off x="370182" y="2942450"/>
              <a:ext cx="29979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1970</a:t>
              </a:r>
              <a:r>
                <a:rPr lang="ko-KR" altLang="en-US" dirty="0"/>
                <a:t>년대 </a:t>
              </a:r>
              <a:r>
                <a:rPr lang="en-US" altLang="ko-KR" dirty="0"/>
                <a:t>– </a:t>
              </a:r>
              <a:r>
                <a:rPr lang="ko-KR" altLang="en-US" sz="1400" dirty="0"/>
                <a:t>농촌개발정책의 확산</a:t>
              </a:r>
              <a:endParaRPr lang="en-US" altLang="ko-KR" dirty="0"/>
            </a:p>
          </p:txBody>
        </p:sp>
        <p:sp>
          <p:nvSpPr>
            <p:cNvPr id="42" name="Object 5">
              <a:extLst>
                <a:ext uri="{FF2B5EF4-FFF2-40B4-BE49-F238E27FC236}">
                  <a16:creationId xmlns:a16="http://schemas.microsoft.com/office/drawing/2014/main" id="{1C74109D-00FC-4057-9429-366F1138F539}"/>
                </a:ext>
              </a:extLst>
            </p:cNvPr>
            <p:cNvSpPr txBox="1"/>
            <p:nvPr/>
          </p:nvSpPr>
          <p:spPr>
            <a:xfrm>
              <a:off x="370182" y="3280952"/>
              <a:ext cx="543931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농촌개발정책사업 </a:t>
              </a:r>
              <a:r>
                <a:rPr lang="en-US" altLang="ko-KR" dirty="0"/>
                <a:t>‘</a:t>
              </a:r>
              <a:r>
                <a:rPr lang="ko-KR" altLang="en-US" dirty="0"/>
                <a:t>새마을 운동</a:t>
              </a:r>
              <a:r>
                <a:rPr lang="en-US" altLang="ko-KR" dirty="0"/>
                <a:t>＇</a:t>
              </a:r>
              <a:r>
                <a:rPr lang="ko-KR" altLang="en-US" dirty="0"/>
                <a:t>등장</a:t>
              </a:r>
              <a:endParaRPr lang="en-US" altLang="ko-KR" dirty="0"/>
            </a:p>
            <a:p>
              <a:r>
                <a:rPr lang="ko-KR" altLang="en-US" dirty="0"/>
                <a:t>주민 스스로에 의한 사업의 조직화</a:t>
              </a:r>
              <a:r>
                <a:rPr lang="en-US" altLang="ko-KR" dirty="0"/>
                <a:t>, </a:t>
              </a:r>
              <a:r>
                <a:rPr lang="ko-KR" altLang="en-US" dirty="0"/>
                <a:t>지역개발을 추진하고자 함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B7CABCB2-B800-4992-9178-48E04EE899A0}"/>
              </a:ext>
            </a:extLst>
          </p:cNvPr>
          <p:cNvGrpSpPr/>
          <p:nvPr/>
        </p:nvGrpSpPr>
        <p:grpSpPr>
          <a:xfrm>
            <a:off x="370182" y="3956168"/>
            <a:ext cx="5160387" cy="1292609"/>
            <a:chOff x="370182" y="4001411"/>
            <a:chExt cx="5160387" cy="1292609"/>
          </a:xfrm>
        </p:grpSpPr>
        <p:sp>
          <p:nvSpPr>
            <p:cNvPr id="26" name="Object 5">
              <a:extLst>
                <a:ext uri="{FF2B5EF4-FFF2-40B4-BE49-F238E27FC236}">
                  <a16:creationId xmlns:a16="http://schemas.microsoft.com/office/drawing/2014/main" id="{839CCE94-41C6-4AD5-884F-F63BA339864B}"/>
                </a:ext>
              </a:extLst>
            </p:cNvPr>
            <p:cNvSpPr txBox="1"/>
            <p:nvPr/>
          </p:nvSpPr>
          <p:spPr>
            <a:xfrm>
              <a:off x="370182" y="4001411"/>
              <a:ext cx="516038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1980</a:t>
              </a:r>
              <a:r>
                <a:rPr lang="ko-KR" altLang="en-US" dirty="0"/>
                <a:t>년대 </a:t>
              </a:r>
              <a:r>
                <a:rPr lang="en-US" altLang="ko-KR" dirty="0"/>
                <a:t>– </a:t>
              </a:r>
              <a:r>
                <a:rPr lang="ko-KR" altLang="en-US" sz="1400" dirty="0"/>
                <a:t>농촌개발정책의 제도화 및 </a:t>
              </a:r>
              <a:r>
                <a:rPr lang="ko-KR" altLang="en-US" sz="1400" dirty="0" err="1"/>
                <a:t>도농교류사업의</a:t>
              </a:r>
              <a:r>
                <a:rPr lang="ko-KR" altLang="en-US" sz="1400" dirty="0"/>
                <a:t> 등장</a:t>
              </a:r>
              <a:endParaRPr lang="en-US" altLang="ko-KR" dirty="0"/>
            </a:p>
          </p:txBody>
        </p:sp>
        <p:sp>
          <p:nvSpPr>
            <p:cNvPr id="28" name="Object 5">
              <a:extLst>
                <a:ext uri="{FF2B5EF4-FFF2-40B4-BE49-F238E27FC236}">
                  <a16:creationId xmlns:a16="http://schemas.microsoft.com/office/drawing/2014/main" id="{B3759A30-2A2D-45D4-B3D0-94736C1AB4E0}"/>
                </a:ext>
              </a:extLst>
            </p:cNvPr>
            <p:cNvSpPr txBox="1"/>
            <p:nvPr/>
          </p:nvSpPr>
          <p:spPr>
            <a:xfrm>
              <a:off x="370182" y="4339913"/>
              <a:ext cx="4076757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1982~1991</a:t>
              </a:r>
              <a:r>
                <a:rPr lang="ko-KR" altLang="en-US" dirty="0"/>
                <a:t>년 제 </a:t>
              </a:r>
              <a:r>
                <a:rPr lang="en-US" altLang="ko-KR" dirty="0"/>
                <a:t>2</a:t>
              </a:r>
              <a:r>
                <a:rPr lang="ko-KR" altLang="en-US" dirty="0"/>
                <a:t>차 국토종합개발계획 실시</a:t>
              </a:r>
              <a:endParaRPr lang="en-US" altLang="ko-KR" dirty="0"/>
            </a:p>
            <a:p>
              <a:pPr marL="0" indent="269875">
                <a:buNone/>
              </a:pPr>
              <a:r>
                <a:rPr lang="en-US" altLang="ko-KR" dirty="0"/>
                <a:t>(</a:t>
              </a:r>
              <a:r>
                <a:rPr lang="ko-KR" altLang="en-US" dirty="0" err="1"/>
                <a:t>지역생활권개발</a:t>
              </a:r>
              <a:r>
                <a:rPr lang="ko-KR" altLang="en-US" dirty="0"/>
                <a:t> 개념 채택</a:t>
              </a:r>
              <a:r>
                <a:rPr lang="en-US" altLang="ko-KR" dirty="0"/>
                <a:t>)</a:t>
              </a:r>
            </a:p>
            <a:p>
              <a:r>
                <a:rPr lang="en-US" altLang="ko-KR" dirty="0"/>
                <a:t>1984</a:t>
              </a:r>
              <a:r>
                <a:rPr lang="ko-KR" altLang="en-US" dirty="0"/>
                <a:t>년 농촌휴양자원개발사업</a:t>
              </a:r>
              <a:endParaRPr lang="en-US" altLang="ko-KR" dirty="0"/>
            </a:p>
            <a:p>
              <a:pPr marL="0" indent="269875">
                <a:buNone/>
              </a:pPr>
              <a:r>
                <a:rPr lang="en-US" altLang="ko-KR" dirty="0"/>
                <a:t>(</a:t>
              </a:r>
              <a:r>
                <a:rPr lang="ko-KR" altLang="en-US" dirty="0"/>
                <a:t>최초의 </a:t>
              </a:r>
              <a:r>
                <a:rPr lang="ko-KR" altLang="en-US" dirty="0" err="1"/>
                <a:t>도농교류사업</a:t>
              </a:r>
              <a:r>
                <a:rPr lang="en-US" altLang="ko-KR" dirty="0"/>
                <a:t>)</a:t>
              </a:r>
              <a:endParaRPr lang="ko-KR" altLang="en-US" dirty="0"/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30EB482-48F5-4CCD-A7A9-B6DD626E8903}"/>
              </a:ext>
            </a:extLst>
          </p:cNvPr>
          <p:cNvGrpSpPr/>
          <p:nvPr/>
        </p:nvGrpSpPr>
        <p:grpSpPr>
          <a:xfrm>
            <a:off x="370182" y="5999014"/>
            <a:ext cx="4134465" cy="646279"/>
            <a:chOff x="370182" y="5903892"/>
            <a:chExt cx="4134465" cy="646279"/>
          </a:xfrm>
        </p:grpSpPr>
        <p:sp>
          <p:nvSpPr>
            <p:cNvPr id="32" name="Object 5">
              <a:extLst>
                <a:ext uri="{FF2B5EF4-FFF2-40B4-BE49-F238E27FC236}">
                  <a16:creationId xmlns:a16="http://schemas.microsoft.com/office/drawing/2014/main" id="{D1949362-75F5-49E6-943B-FD766F90D74D}"/>
                </a:ext>
              </a:extLst>
            </p:cNvPr>
            <p:cNvSpPr txBox="1"/>
            <p:nvPr/>
          </p:nvSpPr>
          <p:spPr>
            <a:xfrm>
              <a:off x="370182" y="5903892"/>
              <a:ext cx="106952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2000</a:t>
              </a:r>
              <a:r>
                <a:rPr lang="ko-KR" altLang="en-US" dirty="0"/>
                <a:t>년대</a:t>
              </a:r>
              <a:endParaRPr lang="en-US" altLang="ko-KR" dirty="0"/>
            </a:p>
          </p:txBody>
        </p:sp>
        <p:sp>
          <p:nvSpPr>
            <p:cNvPr id="35" name="Object 5">
              <a:extLst>
                <a:ext uri="{FF2B5EF4-FFF2-40B4-BE49-F238E27FC236}">
                  <a16:creationId xmlns:a16="http://schemas.microsoft.com/office/drawing/2014/main" id="{97AEFB94-7395-45C3-8FA0-9D6411787813}"/>
                </a:ext>
              </a:extLst>
            </p:cNvPr>
            <p:cNvSpPr txBox="1"/>
            <p:nvPr/>
          </p:nvSpPr>
          <p:spPr>
            <a:xfrm>
              <a:off x="370182" y="6242394"/>
              <a:ext cx="413446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농촌개발정책의 혁신 및 </a:t>
              </a:r>
              <a:r>
                <a:rPr lang="ko-KR" altLang="en-US" dirty="0" err="1"/>
                <a:t>도농교류사업</a:t>
              </a:r>
              <a:r>
                <a:rPr lang="ko-KR" altLang="en-US" dirty="0"/>
                <a:t> 본격화</a:t>
              </a: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904424DE-2D76-43C0-B5B2-AFCEF62EACF3}"/>
              </a:ext>
            </a:extLst>
          </p:cNvPr>
          <p:cNvGrpSpPr/>
          <p:nvPr/>
        </p:nvGrpSpPr>
        <p:grpSpPr>
          <a:xfrm>
            <a:off x="370182" y="5300757"/>
            <a:ext cx="2573140" cy="646279"/>
            <a:chOff x="370182" y="5060372"/>
            <a:chExt cx="2573140" cy="646279"/>
          </a:xfrm>
        </p:grpSpPr>
        <p:sp>
          <p:nvSpPr>
            <p:cNvPr id="46" name="Object 5">
              <a:extLst>
                <a:ext uri="{FF2B5EF4-FFF2-40B4-BE49-F238E27FC236}">
                  <a16:creationId xmlns:a16="http://schemas.microsoft.com/office/drawing/2014/main" id="{E2E4D1C9-6186-44A0-BEDD-3C3D83D31FD8}"/>
                </a:ext>
              </a:extLst>
            </p:cNvPr>
            <p:cNvSpPr txBox="1"/>
            <p:nvPr/>
          </p:nvSpPr>
          <p:spPr>
            <a:xfrm>
              <a:off x="370182" y="5060372"/>
              <a:ext cx="106952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1990</a:t>
              </a:r>
              <a:r>
                <a:rPr lang="ko-KR" altLang="en-US" dirty="0"/>
                <a:t>년대</a:t>
              </a:r>
              <a:endParaRPr lang="en-US" altLang="ko-KR" dirty="0"/>
            </a:p>
          </p:txBody>
        </p:sp>
        <p:sp>
          <p:nvSpPr>
            <p:cNvPr id="47" name="Object 5">
              <a:extLst>
                <a:ext uri="{FF2B5EF4-FFF2-40B4-BE49-F238E27FC236}">
                  <a16:creationId xmlns:a16="http://schemas.microsoft.com/office/drawing/2014/main" id="{C0C19A62-92C6-449D-8FDB-EB32CF598A8A}"/>
                </a:ext>
              </a:extLst>
            </p:cNvPr>
            <p:cNvSpPr txBox="1"/>
            <p:nvPr/>
          </p:nvSpPr>
          <p:spPr>
            <a:xfrm>
              <a:off x="370182" y="5398874"/>
              <a:ext cx="257314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농촌개발정책의 양적 팽창</a:t>
              </a:r>
            </a:p>
          </p:txBody>
        </p:sp>
      </p:grp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2CC46752-2632-4C9E-B994-60AB463F68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0708171"/>
              </p:ext>
            </p:extLst>
          </p:nvPr>
        </p:nvGraphicFramePr>
        <p:xfrm>
          <a:off x="5809493" y="3560563"/>
          <a:ext cx="6070298" cy="3020438"/>
        </p:xfrm>
        <a:graphic>
          <a:graphicData uri="http://schemas.openxmlformats.org/drawingml/2006/table">
            <a:tbl>
              <a:tblPr/>
              <a:tblGrid>
                <a:gridCol w="768589">
                  <a:extLst>
                    <a:ext uri="{9D8B030D-6E8A-4147-A177-3AD203B41FA5}">
                      <a16:colId xmlns:a16="http://schemas.microsoft.com/office/drawing/2014/main" val="3746246443"/>
                    </a:ext>
                  </a:extLst>
                </a:gridCol>
                <a:gridCol w="5301709">
                  <a:extLst>
                    <a:ext uri="{9D8B030D-6E8A-4147-A177-3AD203B41FA5}">
                      <a16:colId xmlns:a16="http://schemas.microsoft.com/office/drawing/2014/main" val="2930010748"/>
                    </a:ext>
                  </a:extLst>
                </a:gridCol>
              </a:tblGrid>
              <a:tr h="2509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연도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2141" marR="52141" marT="14416" marB="144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사업내용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2141" marR="52141" marT="14416" marB="144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817381"/>
                  </a:ext>
                </a:extLst>
              </a:tr>
              <a:tr h="503188">
                <a:tc>
                  <a:txBody>
                    <a:bodyPr/>
                    <a:lstStyle/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1999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강원도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2141" marR="52141" marT="14416" marB="144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9875" marR="0" lvl="0" indent="-176213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4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새농어촌건설운동은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 마을 주민의 사업계획과 참여 실적을 중심으로 사전 평가를 통해 대상마을을 </a:t>
                      </a:r>
                      <a:endParaRPr lang="en-US" altLang="ko-KR" sz="900" kern="0" spc="-40" dirty="0">
                        <a:solidFill>
                          <a:srgbClr val="262626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92075" marR="0" lvl="0" indent="177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선정하고 선정된 마을에는 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억원의 사업비를 지급함으로써 방식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2141" marR="52141" marT="14416" marB="144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3758022"/>
                  </a:ext>
                </a:extLst>
              </a:tr>
              <a:tr h="1007686">
                <a:tc>
                  <a:txBody>
                    <a:bodyPr/>
                    <a:lstStyle/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1999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농림부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여성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정책과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2141" marR="52141" marT="14416" marB="144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9875" marR="0" lvl="0" indent="-176213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소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정 협력사업을 전개하여 농촌체험마을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민간단체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정부가 협력하여 </a:t>
                      </a:r>
                      <a:r>
                        <a:rPr lang="ko-KR" altLang="en-US" sz="900" kern="0" spc="-4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도농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 간 교류를 활성화하자는 취지에서 실시되었음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69875" marR="0" lvl="0" indent="-176213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주로 비영리 민간단체에서 소비자를 모집하고 정부에서는 농촌마을을 방문할 수 있도록 경비일부를 지원하는 방식으로 지속성이나 양방향성이 부족하다는 평가를 받고 있음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2141" marR="52141" marT="14416" marB="144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9353531"/>
                  </a:ext>
                </a:extLst>
              </a:tr>
              <a:tr h="503188">
                <a:tc>
                  <a:txBody>
                    <a:bodyPr/>
                    <a:lstStyle/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2002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농림부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2141" marR="52141" marT="14416" marB="144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9875" marR="0" lvl="0" indent="-176213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40" dirty="0" err="1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녹색농촌체험시범마을을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 선정하고 지원하기 시작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69875" marR="0" lvl="0" indent="-176213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공모방식을 통해 마을 단위로 대상지역이 선정되면 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억원의 사업비를 제공하는 방식이었음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2141" marR="52141" marT="14416" marB="144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8783272"/>
                  </a:ext>
                </a:extLst>
              </a:tr>
              <a:tr h="755437">
                <a:tc>
                  <a:txBody>
                    <a:bodyPr/>
                    <a:lstStyle/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2002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농촌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58800" marR="0" indent="-55880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진흥청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2141" marR="52141" marT="14416" marB="144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9875" marR="0" lvl="0" indent="-176213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농촌전통테마마을 사업지를 선정하고 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억원씩 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년에 걸쳐 사업비를 제공하는 방식이었음</a:t>
                      </a:r>
                      <a:r>
                        <a:rPr lang="en-US" altLang="ko-KR" sz="900" kern="0" spc="-40" dirty="0">
                          <a:solidFill>
                            <a:srgbClr val="262626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2141" marR="52141" marT="14416" marB="144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4629525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44C6F2F3-3267-47E8-8FD1-27668EDF894B}"/>
              </a:ext>
            </a:extLst>
          </p:cNvPr>
          <p:cNvSpPr txBox="1"/>
          <p:nvPr/>
        </p:nvSpPr>
        <p:spPr>
          <a:xfrm>
            <a:off x="5809493" y="3315445"/>
            <a:ext cx="13837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농촌개발정책의 진행</a:t>
            </a:r>
          </a:p>
        </p:txBody>
      </p:sp>
      <p:sp>
        <p:nvSpPr>
          <p:cNvPr id="45" name="내용 개체 틀 8">
            <a:extLst>
              <a:ext uri="{FF2B5EF4-FFF2-40B4-BE49-F238E27FC236}">
                <a16:creationId xmlns:a16="http://schemas.microsoft.com/office/drawing/2014/main" id="{7651947A-B998-423D-ACAF-DA29EDEAD48A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49" name="내용 개체 틀 8">
            <a:extLst>
              <a:ext uri="{FF2B5EF4-FFF2-40B4-BE49-F238E27FC236}">
                <a16:creationId xmlns:a16="http://schemas.microsoft.com/office/drawing/2014/main" id="{CA181270-5BA7-46BE-8D5F-7D8BFFF06167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50" name="내용 개체 틀 8">
            <a:extLst>
              <a:ext uri="{FF2B5EF4-FFF2-40B4-BE49-F238E27FC236}">
                <a16:creationId xmlns:a16="http://schemas.microsoft.com/office/drawing/2014/main" id="{1A2977F7-8D74-4B5A-AF69-0771CE673883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51" name="내용 개체 틀 8">
            <a:extLst>
              <a:ext uri="{FF2B5EF4-FFF2-40B4-BE49-F238E27FC236}">
                <a16:creationId xmlns:a16="http://schemas.microsoft.com/office/drawing/2014/main" id="{48EEB45C-B321-41DD-AA9D-E1077C894D70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52" name="내용 개체 틀 8">
            <a:extLst>
              <a:ext uri="{FF2B5EF4-FFF2-40B4-BE49-F238E27FC236}">
                <a16:creationId xmlns:a16="http://schemas.microsoft.com/office/drawing/2014/main" id="{76D108FA-7D14-476C-AC2E-B321E0FAA3F7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53" name="내용 개체 틀 8">
            <a:extLst>
              <a:ext uri="{FF2B5EF4-FFF2-40B4-BE49-F238E27FC236}">
                <a16:creationId xmlns:a16="http://schemas.microsoft.com/office/drawing/2014/main" id="{313DED72-3506-446B-9362-5E020AF5887C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55" name="Object 5">
            <a:extLst>
              <a:ext uri="{FF2B5EF4-FFF2-40B4-BE49-F238E27FC236}">
                <a16:creationId xmlns:a16="http://schemas.microsoft.com/office/drawing/2014/main" id="{69DCF7CF-F631-4646-A074-5ECF57DA6A46}"/>
              </a:ext>
            </a:extLst>
          </p:cNvPr>
          <p:cNvSpPr txBox="1"/>
          <p:nvPr/>
        </p:nvSpPr>
        <p:spPr>
          <a:xfrm>
            <a:off x="370182" y="1191914"/>
            <a:ext cx="2642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/>
              <a:t>5) </a:t>
            </a:r>
            <a:r>
              <a:rPr lang="ko-KR" altLang="en-US" dirty="0"/>
              <a:t>한국의 농촌개발정책</a:t>
            </a:r>
            <a:endParaRPr lang="en-US" altLang="ko-KR" dirty="0"/>
          </a:p>
        </p:txBody>
      </p:sp>
      <p:sp>
        <p:nvSpPr>
          <p:cNvPr id="57" name="Object 2">
            <a:extLst>
              <a:ext uri="{FF2B5EF4-FFF2-40B4-BE49-F238E27FC236}">
                <a16:creationId xmlns:a16="http://schemas.microsoft.com/office/drawing/2014/main" id="{C55E5FFF-B560-4323-8BCB-F50CFB9B0158}"/>
              </a:ext>
            </a:extLst>
          </p:cNvPr>
          <p:cNvSpPr txBox="1"/>
          <p:nvPr/>
        </p:nvSpPr>
        <p:spPr>
          <a:xfrm>
            <a:off x="370182" y="413217"/>
            <a:ext cx="45768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정책 전개</a:t>
            </a:r>
            <a:endParaRPr lang="en-US" sz="1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52898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11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52F94D60-6607-432E-AEC9-D5D74BB9F3A8}"/>
              </a:ext>
            </a:extLst>
          </p:cNvPr>
          <p:cNvGrpSpPr/>
          <p:nvPr/>
        </p:nvGrpSpPr>
        <p:grpSpPr>
          <a:xfrm>
            <a:off x="370182" y="1756963"/>
            <a:ext cx="9546203" cy="646279"/>
            <a:chOff x="370182" y="1255414"/>
            <a:chExt cx="9546203" cy="646279"/>
          </a:xfrm>
        </p:grpSpPr>
        <p:sp>
          <p:nvSpPr>
            <p:cNvPr id="34" name="Object 5">
              <a:extLst>
                <a:ext uri="{FF2B5EF4-FFF2-40B4-BE49-F238E27FC236}">
                  <a16:creationId xmlns:a16="http://schemas.microsoft.com/office/drawing/2014/main" id="{B92A1672-B060-4D2C-9F70-FAF3FE6C8A0E}"/>
                </a:ext>
              </a:extLst>
            </p:cNvPr>
            <p:cNvSpPr txBox="1"/>
            <p:nvPr/>
          </p:nvSpPr>
          <p:spPr>
            <a:xfrm>
              <a:off x="370182" y="1255414"/>
              <a:ext cx="30107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전국농업회의소 </a:t>
              </a:r>
              <a:r>
                <a:rPr lang="en-US" altLang="ko-KR" dirty="0"/>
                <a:t>– </a:t>
              </a:r>
              <a:r>
                <a:rPr lang="ko-KR" altLang="en-US" sz="1400" dirty="0" err="1"/>
                <a:t>귀농귀촌</a:t>
              </a:r>
              <a:r>
                <a:rPr lang="ko-KR" altLang="en-US" sz="1400" dirty="0"/>
                <a:t> 활동</a:t>
              </a:r>
              <a:endParaRPr lang="en-US" altLang="ko-KR" dirty="0"/>
            </a:p>
          </p:txBody>
        </p:sp>
        <p:sp>
          <p:nvSpPr>
            <p:cNvPr id="36" name="Object 5">
              <a:extLst>
                <a:ext uri="{FF2B5EF4-FFF2-40B4-BE49-F238E27FC236}">
                  <a16:creationId xmlns:a16="http://schemas.microsoft.com/office/drawing/2014/main" id="{E891BF62-74AE-4A2F-A98C-CAA51D34B849}"/>
                </a:ext>
              </a:extLst>
            </p:cNvPr>
            <p:cNvSpPr txBox="1"/>
            <p:nvPr/>
          </p:nvSpPr>
          <p:spPr>
            <a:xfrm>
              <a:off x="370182" y="1593916"/>
              <a:ext cx="954620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1987</a:t>
              </a:r>
              <a:r>
                <a:rPr lang="ko-KR" altLang="en-US" dirty="0"/>
                <a:t>년 설립</a:t>
              </a:r>
              <a:r>
                <a:rPr lang="en-US" altLang="ko-KR" dirty="0"/>
                <a:t>, </a:t>
              </a:r>
              <a:r>
                <a:rPr lang="ko-KR" altLang="en-US" dirty="0"/>
                <a:t>도시민들의 귀농을 위하여 농지에 대한 정보를 제공</a:t>
              </a:r>
              <a:r>
                <a:rPr lang="en-US" altLang="ko-KR" dirty="0"/>
                <a:t>, </a:t>
              </a:r>
              <a:r>
                <a:rPr lang="ko-KR" altLang="en-US" dirty="0"/>
                <a:t>법률적 문제해결과 문제점을 상담해 주는 역할</a:t>
              </a: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F10B4BB7-4A4F-490D-A376-7ECEBD9DA9AE}"/>
              </a:ext>
            </a:extLst>
          </p:cNvPr>
          <p:cNvGrpSpPr/>
          <p:nvPr/>
        </p:nvGrpSpPr>
        <p:grpSpPr>
          <a:xfrm>
            <a:off x="370182" y="2566237"/>
            <a:ext cx="6798656" cy="646279"/>
            <a:chOff x="370182" y="2076508"/>
            <a:chExt cx="6798656" cy="646279"/>
          </a:xfrm>
        </p:grpSpPr>
        <p:sp>
          <p:nvSpPr>
            <p:cNvPr id="43" name="Object 5">
              <a:extLst>
                <a:ext uri="{FF2B5EF4-FFF2-40B4-BE49-F238E27FC236}">
                  <a16:creationId xmlns:a16="http://schemas.microsoft.com/office/drawing/2014/main" id="{CDD06F53-2545-439A-87E6-EB89E6BE0ABD}"/>
                </a:ext>
              </a:extLst>
            </p:cNvPr>
            <p:cNvSpPr txBox="1"/>
            <p:nvPr/>
          </p:nvSpPr>
          <p:spPr>
            <a:xfrm>
              <a:off x="370182" y="2076508"/>
              <a:ext cx="545534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 err="1"/>
                <a:t>오까야마현</a:t>
              </a:r>
              <a:r>
                <a:rPr lang="ko-KR" altLang="en-US" dirty="0"/>
                <a:t> </a:t>
              </a:r>
              <a:r>
                <a:rPr lang="en-US" altLang="ko-KR" dirty="0"/>
                <a:t>– </a:t>
              </a:r>
              <a:r>
                <a:rPr lang="ko-KR" altLang="en-US" sz="1400" dirty="0"/>
                <a:t>농업체험연수 프로그램 </a:t>
              </a:r>
              <a:r>
                <a:rPr lang="en-US" altLang="ko-KR" sz="1400" dirty="0"/>
                <a:t>&amp; </a:t>
              </a:r>
              <a:r>
                <a:rPr lang="ko-KR" altLang="en-US" sz="1400" dirty="0"/>
                <a:t>농업실무연수 프로그램</a:t>
              </a:r>
              <a:endParaRPr lang="en-US" altLang="ko-KR" dirty="0"/>
            </a:p>
          </p:txBody>
        </p:sp>
        <p:sp>
          <p:nvSpPr>
            <p:cNvPr id="45" name="Object 5">
              <a:extLst>
                <a:ext uri="{FF2B5EF4-FFF2-40B4-BE49-F238E27FC236}">
                  <a16:creationId xmlns:a16="http://schemas.microsoft.com/office/drawing/2014/main" id="{BB93F75E-3F57-4ACE-8DBD-EA869AC51AAA}"/>
                </a:ext>
              </a:extLst>
            </p:cNvPr>
            <p:cNvSpPr txBox="1"/>
            <p:nvPr/>
          </p:nvSpPr>
          <p:spPr>
            <a:xfrm>
              <a:off x="370182" y="2415010"/>
              <a:ext cx="679865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농업기술</a:t>
              </a:r>
              <a:r>
                <a:rPr lang="en-US" altLang="ko-KR" dirty="0"/>
                <a:t>·</a:t>
              </a:r>
              <a:r>
                <a:rPr lang="ko-KR" altLang="en-US" dirty="0"/>
                <a:t>경영 노하우를 습득</a:t>
              </a:r>
              <a:r>
                <a:rPr lang="en-US" altLang="ko-KR" dirty="0"/>
                <a:t>, </a:t>
              </a:r>
              <a:r>
                <a:rPr lang="ko-KR" altLang="en-US" dirty="0"/>
                <a:t>안정적인 농업경영이 가능하도록 하는 것이 목표</a:t>
              </a: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4E9DFE84-5242-4997-9E72-5C7885A08488}"/>
              </a:ext>
            </a:extLst>
          </p:cNvPr>
          <p:cNvGrpSpPr/>
          <p:nvPr/>
        </p:nvGrpSpPr>
        <p:grpSpPr>
          <a:xfrm>
            <a:off x="370182" y="3375511"/>
            <a:ext cx="9823523" cy="646279"/>
            <a:chOff x="370182" y="2923446"/>
            <a:chExt cx="9823523" cy="646279"/>
          </a:xfrm>
        </p:grpSpPr>
        <p:sp>
          <p:nvSpPr>
            <p:cNvPr id="50" name="Object 5">
              <a:extLst>
                <a:ext uri="{FF2B5EF4-FFF2-40B4-BE49-F238E27FC236}">
                  <a16:creationId xmlns:a16="http://schemas.microsoft.com/office/drawing/2014/main" id="{4E7E5B16-637B-4B1E-A309-4F67FFB42FAF}"/>
                </a:ext>
              </a:extLst>
            </p:cNvPr>
            <p:cNvSpPr txBox="1"/>
            <p:nvPr/>
          </p:nvSpPr>
          <p:spPr>
            <a:xfrm>
              <a:off x="370182" y="292344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 err="1"/>
                <a:t>오가와촌</a:t>
              </a:r>
              <a:endParaRPr lang="en-US" altLang="ko-KR" dirty="0"/>
            </a:p>
          </p:txBody>
        </p:sp>
        <p:sp>
          <p:nvSpPr>
            <p:cNvPr id="51" name="Object 5">
              <a:extLst>
                <a:ext uri="{FF2B5EF4-FFF2-40B4-BE49-F238E27FC236}">
                  <a16:creationId xmlns:a16="http://schemas.microsoft.com/office/drawing/2014/main" id="{6E1E875D-71DA-4989-B83E-AE2F4439F380}"/>
                </a:ext>
              </a:extLst>
            </p:cNvPr>
            <p:cNvSpPr txBox="1"/>
            <p:nvPr/>
          </p:nvSpPr>
          <p:spPr>
            <a:xfrm>
              <a:off x="370182" y="3261948"/>
              <a:ext cx="98235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 err="1"/>
                <a:t>지역가꾸기를</a:t>
              </a:r>
              <a:r>
                <a:rPr lang="ko-KR" altLang="en-US" dirty="0"/>
                <a:t> 목표</a:t>
              </a:r>
              <a:r>
                <a:rPr lang="en-US" altLang="ko-KR" dirty="0"/>
                <a:t>, 21</a:t>
              </a:r>
              <a:r>
                <a:rPr lang="ko-KR" altLang="en-US" dirty="0"/>
                <a:t>명의 공무원을 파견하여 마을별로 마을 계획을 수립</a:t>
              </a:r>
              <a:r>
                <a:rPr lang="en-US" altLang="ko-KR" dirty="0"/>
                <a:t>, </a:t>
              </a:r>
              <a:r>
                <a:rPr lang="ko-KR" altLang="en-US" dirty="0"/>
                <a:t>통과된 마을계획은 실현될 수 있도록 지원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5FE834CE-C94D-4F3C-B24D-A74A781C7161}"/>
              </a:ext>
            </a:extLst>
          </p:cNvPr>
          <p:cNvGrpSpPr/>
          <p:nvPr/>
        </p:nvGrpSpPr>
        <p:grpSpPr>
          <a:xfrm>
            <a:off x="370182" y="4184785"/>
            <a:ext cx="5442516" cy="1292609"/>
            <a:chOff x="370182" y="3913256"/>
            <a:chExt cx="5442516" cy="1292609"/>
          </a:xfrm>
        </p:grpSpPr>
        <p:sp>
          <p:nvSpPr>
            <p:cNvPr id="53" name="Object 5">
              <a:extLst>
                <a:ext uri="{FF2B5EF4-FFF2-40B4-BE49-F238E27FC236}">
                  <a16:creationId xmlns:a16="http://schemas.microsoft.com/office/drawing/2014/main" id="{022A16D2-F1D2-46B5-A048-C6048679FEDB}"/>
                </a:ext>
              </a:extLst>
            </p:cNvPr>
            <p:cNvSpPr txBox="1"/>
            <p:nvPr/>
          </p:nvSpPr>
          <p:spPr>
            <a:xfrm>
              <a:off x="370182" y="3913256"/>
              <a:ext cx="544251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후쿠오카현 </a:t>
              </a:r>
              <a:r>
                <a:rPr lang="ko-KR" altLang="en-US" dirty="0" err="1"/>
                <a:t>부도노키</a:t>
              </a:r>
              <a:r>
                <a:rPr lang="ko-KR" altLang="en-US" dirty="0"/>
                <a:t> </a:t>
              </a:r>
              <a:r>
                <a:rPr lang="en-US" altLang="ko-KR" dirty="0"/>
                <a:t>– </a:t>
              </a:r>
              <a:r>
                <a:rPr lang="en-US" altLang="ko-KR" sz="1400" dirty="0"/>
                <a:t>60</a:t>
              </a:r>
              <a:r>
                <a:rPr lang="ko-KR" altLang="en-US" sz="1400" dirty="0"/>
                <a:t>년 전통의 포도농장에서 예식장으로</a:t>
              </a:r>
              <a:endParaRPr lang="en-US" altLang="ko-KR" dirty="0"/>
            </a:p>
          </p:txBody>
        </p:sp>
        <p:sp>
          <p:nvSpPr>
            <p:cNvPr id="54" name="Object 5">
              <a:extLst>
                <a:ext uri="{FF2B5EF4-FFF2-40B4-BE49-F238E27FC236}">
                  <a16:creationId xmlns:a16="http://schemas.microsoft.com/office/drawing/2014/main" id="{26AE3597-FBED-49F9-8DA4-C37BDE44E54E}"/>
                </a:ext>
              </a:extLst>
            </p:cNvPr>
            <p:cNvSpPr txBox="1"/>
            <p:nvPr/>
          </p:nvSpPr>
          <p:spPr>
            <a:xfrm>
              <a:off x="370182" y="4251758"/>
              <a:ext cx="439896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1</a:t>
              </a:r>
              <a:r>
                <a:rPr lang="ko-KR" altLang="en-US" dirty="0"/>
                <a:t>차 산업 </a:t>
              </a:r>
              <a:r>
                <a:rPr lang="en-US" altLang="ko-KR" dirty="0"/>
                <a:t>: </a:t>
              </a:r>
              <a:r>
                <a:rPr lang="ko-KR" altLang="en-US" dirty="0"/>
                <a:t>지역주민이 농산물 생산</a:t>
              </a:r>
              <a:endParaRPr lang="en-US" altLang="ko-KR" dirty="0"/>
            </a:p>
            <a:p>
              <a:r>
                <a:rPr lang="en-US" altLang="ko-KR" dirty="0"/>
                <a:t>2</a:t>
              </a:r>
              <a:r>
                <a:rPr lang="ko-KR" altLang="en-US" dirty="0"/>
                <a:t>차 산업 </a:t>
              </a:r>
              <a:r>
                <a:rPr lang="en-US" altLang="ko-KR" dirty="0"/>
                <a:t>: </a:t>
              </a:r>
              <a:r>
                <a:rPr lang="ko-KR" altLang="en-US" dirty="0"/>
                <a:t>주민참여의 농업법인에서 농산물 가공</a:t>
              </a:r>
              <a:endParaRPr lang="en-US" altLang="ko-KR" dirty="0"/>
            </a:p>
            <a:p>
              <a:r>
                <a:rPr lang="en-US" altLang="ko-KR" dirty="0"/>
                <a:t>3</a:t>
              </a:r>
              <a:r>
                <a:rPr lang="ko-KR" altLang="en-US" dirty="0"/>
                <a:t>차 산업 </a:t>
              </a:r>
              <a:r>
                <a:rPr lang="en-US" altLang="ko-KR" dirty="0"/>
                <a:t>: </a:t>
              </a:r>
              <a:r>
                <a:rPr lang="ko-KR" altLang="en-US" dirty="0"/>
                <a:t>영농법인에서 관광과 판매</a:t>
              </a:r>
              <a:endParaRPr lang="en-US" altLang="ko-KR" dirty="0"/>
            </a:p>
            <a:p>
              <a:r>
                <a:rPr lang="ko-KR" altLang="en-US" dirty="0"/>
                <a:t>농업의 </a:t>
              </a:r>
              <a:r>
                <a:rPr lang="en-US" altLang="ko-KR" dirty="0"/>
                <a:t>6</a:t>
              </a:r>
              <a:r>
                <a:rPr lang="ko-KR" altLang="en-US" dirty="0"/>
                <a:t>차 산업화를 이룩한 것으로 평가</a:t>
              </a: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B59C9C39-F1D5-4FE3-B1B2-08BF77BEBCAB}"/>
              </a:ext>
            </a:extLst>
          </p:cNvPr>
          <p:cNvGrpSpPr/>
          <p:nvPr/>
        </p:nvGrpSpPr>
        <p:grpSpPr>
          <a:xfrm>
            <a:off x="370182" y="5640389"/>
            <a:ext cx="5017720" cy="861722"/>
            <a:chOff x="370182" y="5380672"/>
            <a:chExt cx="5017720" cy="861722"/>
          </a:xfrm>
        </p:grpSpPr>
        <p:sp>
          <p:nvSpPr>
            <p:cNvPr id="56" name="Object 5">
              <a:extLst>
                <a:ext uri="{FF2B5EF4-FFF2-40B4-BE49-F238E27FC236}">
                  <a16:creationId xmlns:a16="http://schemas.microsoft.com/office/drawing/2014/main" id="{76DB7CAC-3670-4AE9-BF19-63F410D1471D}"/>
                </a:ext>
              </a:extLst>
            </p:cNvPr>
            <p:cNvSpPr txBox="1"/>
            <p:nvPr/>
          </p:nvSpPr>
          <p:spPr>
            <a:xfrm>
              <a:off x="370182" y="5380672"/>
              <a:ext cx="29963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 err="1"/>
                <a:t>세타가야구민</a:t>
              </a:r>
              <a:r>
                <a:rPr lang="ko-KR" altLang="en-US" dirty="0"/>
                <a:t> </a:t>
              </a:r>
              <a:r>
                <a:rPr lang="ko-KR" altLang="en-US" dirty="0" err="1"/>
                <a:t>건강촌</a:t>
              </a:r>
              <a:r>
                <a:rPr lang="ko-KR" altLang="en-US" dirty="0"/>
                <a:t> 조성사업</a:t>
              </a:r>
              <a:endParaRPr lang="en-US" altLang="ko-KR" dirty="0"/>
            </a:p>
          </p:txBody>
        </p:sp>
        <p:sp>
          <p:nvSpPr>
            <p:cNvPr id="57" name="Object 5">
              <a:extLst>
                <a:ext uri="{FF2B5EF4-FFF2-40B4-BE49-F238E27FC236}">
                  <a16:creationId xmlns:a16="http://schemas.microsoft.com/office/drawing/2014/main" id="{45D47BA6-CEB9-46D2-8E09-6036D44EFA43}"/>
                </a:ext>
              </a:extLst>
            </p:cNvPr>
            <p:cNvSpPr txBox="1"/>
            <p:nvPr/>
          </p:nvSpPr>
          <p:spPr>
            <a:xfrm>
              <a:off x="370182" y="5719174"/>
              <a:ext cx="50177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도시민지역 </a:t>
              </a:r>
              <a:r>
                <a:rPr lang="en-US" altLang="ko-KR" dirty="0"/>
                <a:t>: </a:t>
              </a:r>
              <a:r>
                <a:rPr lang="ko-KR" altLang="en-US" dirty="0"/>
                <a:t>제</a:t>
              </a:r>
              <a:r>
                <a:rPr lang="en-US" altLang="ko-KR" dirty="0"/>
                <a:t>2</a:t>
              </a:r>
              <a:r>
                <a:rPr lang="ko-KR" altLang="en-US" dirty="0"/>
                <a:t>의 고향 만들기</a:t>
              </a:r>
              <a:endParaRPr lang="en-US" altLang="ko-KR" dirty="0"/>
            </a:p>
            <a:p>
              <a:r>
                <a:rPr lang="ko-KR" altLang="en-US" dirty="0"/>
                <a:t>농촌주민지역 </a:t>
              </a:r>
              <a:r>
                <a:rPr lang="en-US" altLang="ko-KR" dirty="0"/>
                <a:t>: </a:t>
              </a:r>
              <a:r>
                <a:rPr lang="ko-KR" altLang="en-US" dirty="0"/>
                <a:t>농업의 유지와 관광객 증가로 지역활성화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DCA56DC1-C992-4F7F-9912-B43966A1AD5C}"/>
              </a:ext>
            </a:extLst>
          </p:cNvPr>
          <p:cNvGrpSpPr/>
          <p:nvPr/>
        </p:nvGrpSpPr>
        <p:grpSpPr>
          <a:xfrm>
            <a:off x="6319991" y="5640389"/>
            <a:ext cx="5501827" cy="861722"/>
            <a:chOff x="5825522" y="5729531"/>
            <a:chExt cx="5501827" cy="861722"/>
          </a:xfrm>
        </p:grpSpPr>
        <p:sp>
          <p:nvSpPr>
            <p:cNvPr id="62" name="Object 5">
              <a:extLst>
                <a:ext uri="{FF2B5EF4-FFF2-40B4-BE49-F238E27FC236}">
                  <a16:creationId xmlns:a16="http://schemas.microsoft.com/office/drawing/2014/main" id="{23A6CF71-6B7B-451B-853B-D9EF8C710AB6}"/>
                </a:ext>
              </a:extLst>
            </p:cNvPr>
            <p:cNvSpPr txBox="1"/>
            <p:nvPr/>
          </p:nvSpPr>
          <p:spPr>
            <a:xfrm>
              <a:off x="5828590" y="5729531"/>
              <a:ext cx="467307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 err="1"/>
                <a:t>오이타현에</a:t>
              </a:r>
              <a:r>
                <a:rPr lang="ko-KR" altLang="en-US" dirty="0"/>
                <a:t> 위치한 </a:t>
              </a:r>
              <a:r>
                <a:rPr lang="ko-KR" altLang="en-US" dirty="0" err="1"/>
                <a:t>마메다지구</a:t>
              </a:r>
              <a:r>
                <a:rPr lang="en-US" altLang="ko-KR" dirty="0"/>
                <a:t>– </a:t>
              </a:r>
              <a:r>
                <a:rPr lang="ko-KR" altLang="en-US" sz="1400" dirty="0" err="1"/>
                <a:t>타운투어리즘</a:t>
              </a:r>
              <a:r>
                <a:rPr lang="ko-KR" altLang="en-US" sz="1400" dirty="0"/>
                <a:t> 운영</a:t>
              </a:r>
              <a:endParaRPr lang="en-US" altLang="ko-KR" dirty="0"/>
            </a:p>
          </p:txBody>
        </p:sp>
        <p:sp>
          <p:nvSpPr>
            <p:cNvPr id="63" name="Object 5">
              <a:extLst>
                <a:ext uri="{FF2B5EF4-FFF2-40B4-BE49-F238E27FC236}">
                  <a16:creationId xmlns:a16="http://schemas.microsoft.com/office/drawing/2014/main" id="{42190BF4-947B-4386-9556-9E7DACA5B225}"/>
                </a:ext>
              </a:extLst>
            </p:cNvPr>
            <p:cNvSpPr txBox="1"/>
            <p:nvPr/>
          </p:nvSpPr>
          <p:spPr>
            <a:xfrm>
              <a:off x="5825522" y="6068033"/>
              <a:ext cx="550182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변두리 밭을 이용하여 안전한 음식물 공급</a:t>
              </a:r>
              <a:r>
                <a:rPr lang="en-US" altLang="ko-KR" dirty="0"/>
                <a:t>, </a:t>
              </a:r>
              <a:r>
                <a:rPr lang="ko-KR" altLang="en-US" dirty="0"/>
                <a:t>농사체험의 장 마련</a:t>
              </a:r>
              <a:endParaRPr lang="en-US" altLang="ko-KR" dirty="0"/>
            </a:p>
            <a:p>
              <a:r>
                <a:rPr lang="ko-KR" altLang="en-US" dirty="0"/>
                <a:t>특징 </a:t>
              </a:r>
              <a:r>
                <a:rPr lang="en-US" altLang="ko-KR" dirty="0"/>
                <a:t>: </a:t>
              </a:r>
              <a:r>
                <a:rPr lang="ko-KR" altLang="en-US" dirty="0"/>
                <a:t>전통의 모습이 풍기는 안내판과 특색 있는 전통상점</a:t>
              </a: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B87D9FB4-A1B1-4909-B70A-78D6C86DB15F}"/>
              </a:ext>
            </a:extLst>
          </p:cNvPr>
          <p:cNvGrpSpPr/>
          <p:nvPr/>
        </p:nvGrpSpPr>
        <p:grpSpPr>
          <a:xfrm>
            <a:off x="6319991" y="4184785"/>
            <a:ext cx="4217821" cy="861722"/>
            <a:chOff x="5523723" y="4713475"/>
            <a:chExt cx="4217821" cy="861722"/>
          </a:xfrm>
        </p:grpSpPr>
        <p:sp>
          <p:nvSpPr>
            <p:cNvPr id="65" name="Object 5">
              <a:extLst>
                <a:ext uri="{FF2B5EF4-FFF2-40B4-BE49-F238E27FC236}">
                  <a16:creationId xmlns:a16="http://schemas.microsoft.com/office/drawing/2014/main" id="{BA8E1E83-DE5C-4E49-8257-03BAAEDC6784}"/>
                </a:ext>
              </a:extLst>
            </p:cNvPr>
            <p:cNvSpPr txBox="1"/>
            <p:nvPr/>
          </p:nvSpPr>
          <p:spPr>
            <a:xfrm>
              <a:off x="5523723" y="4713475"/>
              <a:ext cx="16930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 err="1"/>
                <a:t>오이타현</a:t>
              </a:r>
              <a:r>
                <a:rPr lang="ko-KR" altLang="en-US" dirty="0"/>
                <a:t> </a:t>
              </a:r>
              <a:r>
                <a:rPr lang="ko-KR" altLang="en-US" dirty="0" err="1"/>
                <a:t>아지무</a:t>
              </a:r>
              <a:endParaRPr lang="en-US" altLang="ko-KR" dirty="0"/>
            </a:p>
          </p:txBody>
        </p:sp>
        <p:sp>
          <p:nvSpPr>
            <p:cNvPr id="66" name="Object 5">
              <a:extLst>
                <a:ext uri="{FF2B5EF4-FFF2-40B4-BE49-F238E27FC236}">
                  <a16:creationId xmlns:a16="http://schemas.microsoft.com/office/drawing/2014/main" id="{ECAB5839-4022-4E39-9003-B02524EE49C4}"/>
                </a:ext>
              </a:extLst>
            </p:cNvPr>
            <p:cNvSpPr txBox="1"/>
            <p:nvPr/>
          </p:nvSpPr>
          <p:spPr>
            <a:xfrm>
              <a:off x="5523723" y="5051977"/>
              <a:ext cx="421782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pPr algn="l"/>
              <a:r>
                <a:rPr lang="ko-KR" altLang="en-US" dirty="0"/>
                <a:t>회원제 </a:t>
              </a:r>
              <a:r>
                <a:rPr lang="ko-KR" altLang="en-US" dirty="0" err="1"/>
                <a:t>농촌민박을</a:t>
              </a:r>
              <a:r>
                <a:rPr lang="ko-KR" altLang="en-US" dirty="0"/>
                <a:t> 운영</a:t>
              </a:r>
              <a:endParaRPr lang="en-US" altLang="ko-KR" dirty="0"/>
            </a:p>
            <a:p>
              <a:pPr algn="l"/>
              <a:r>
                <a:rPr lang="ko-KR" altLang="en-US" dirty="0"/>
                <a:t>지역축제인 </a:t>
              </a:r>
              <a:r>
                <a:rPr lang="en-US" altLang="ko-KR" dirty="0"/>
                <a:t>‘</a:t>
              </a:r>
              <a:r>
                <a:rPr lang="ko-KR" altLang="en-US" dirty="0"/>
                <a:t>와인축제</a:t>
              </a:r>
              <a:r>
                <a:rPr lang="en-US" altLang="ko-KR" dirty="0"/>
                <a:t>’</a:t>
              </a:r>
              <a:r>
                <a:rPr lang="ko-KR" altLang="en-US" dirty="0"/>
                <a:t>를 통해 민박사업 활성화</a:t>
              </a:r>
            </a:p>
          </p:txBody>
        </p:sp>
      </p:grp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EA2E9BDE-7C23-48AF-8605-F50524017C57}"/>
              </a:ext>
            </a:extLst>
          </p:cNvPr>
          <p:cNvCxnSpPr>
            <a:cxnSpLocks/>
          </p:cNvCxnSpPr>
          <p:nvPr/>
        </p:nvCxnSpPr>
        <p:spPr>
          <a:xfrm>
            <a:off x="6096000" y="4184785"/>
            <a:ext cx="0" cy="2486603"/>
          </a:xfrm>
          <a:prstGeom prst="line">
            <a:avLst/>
          </a:prstGeom>
          <a:ln w="38100">
            <a:solidFill>
              <a:srgbClr val="E0E0E0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3F6D2552-3DDD-40CA-AEC7-20CA88E258D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300E8477-2E29-48B4-BB8E-9ECDBF81B10E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46" name="내용 개체 틀 8">
            <a:extLst>
              <a:ext uri="{FF2B5EF4-FFF2-40B4-BE49-F238E27FC236}">
                <a16:creationId xmlns:a16="http://schemas.microsoft.com/office/drawing/2014/main" id="{0F9FA12E-FFA9-48EF-B4F0-B906D03BAFCA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7" name="내용 개체 틀 8">
            <a:extLst>
              <a:ext uri="{FF2B5EF4-FFF2-40B4-BE49-F238E27FC236}">
                <a16:creationId xmlns:a16="http://schemas.microsoft.com/office/drawing/2014/main" id="{759DD378-55AC-440B-9C0E-B115A839FDED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8" name="내용 개체 틀 8">
            <a:extLst>
              <a:ext uri="{FF2B5EF4-FFF2-40B4-BE49-F238E27FC236}">
                <a16:creationId xmlns:a16="http://schemas.microsoft.com/office/drawing/2014/main" id="{CE8F7B09-1DCB-4FFE-8D7B-D9A9CB830E1D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9" name="내용 개체 틀 8">
            <a:extLst>
              <a:ext uri="{FF2B5EF4-FFF2-40B4-BE49-F238E27FC236}">
                <a16:creationId xmlns:a16="http://schemas.microsoft.com/office/drawing/2014/main" id="{64D1512C-8FFE-4B0A-B76C-E6C21FEE9E64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55" name="Object 5">
            <a:extLst>
              <a:ext uri="{FF2B5EF4-FFF2-40B4-BE49-F238E27FC236}">
                <a16:creationId xmlns:a16="http://schemas.microsoft.com/office/drawing/2014/main" id="{B03F30AA-8EA6-4DB8-81C3-A328B5A286DA}"/>
              </a:ext>
            </a:extLst>
          </p:cNvPr>
          <p:cNvSpPr txBox="1"/>
          <p:nvPr/>
        </p:nvSpPr>
        <p:spPr>
          <a:xfrm>
            <a:off x="370182" y="1191914"/>
            <a:ext cx="2180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/>
              <a:t>1) </a:t>
            </a:r>
            <a:r>
              <a:rPr lang="ko-KR" altLang="en-US" dirty="0"/>
              <a:t>일본의 </a:t>
            </a:r>
            <a:r>
              <a:rPr lang="ko-KR" altLang="en-US" dirty="0" err="1"/>
              <a:t>도농교류</a:t>
            </a:r>
            <a:endParaRPr lang="en-US" altLang="ko-KR" dirty="0"/>
          </a:p>
        </p:txBody>
      </p:sp>
      <p:sp>
        <p:nvSpPr>
          <p:cNvPr id="37" name="Object 2">
            <a:extLst>
              <a:ext uri="{FF2B5EF4-FFF2-40B4-BE49-F238E27FC236}">
                <a16:creationId xmlns:a16="http://schemas.microsoft.com/office/drawing/2014/main" id="{1ADB4A84-4580-442D-A894-5807C7E8452F}"/>
              </a:ext>
            </a:extLst>
          </p:cNvPr>
          <p:cNvSpPr txBox="1"/>
          <p:nvPr/>
        </p:nvSpPr>
        <p:spPr>
          <a:xfrm>
            <a:off x="370182" y="413217"/>
            <a:ext cx="4046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정책</a:t>
            </a:r>
            <a:endParaRPr lang="en-US" sz="14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31029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12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6D13F83-BB84-45F2-A7F5-440C321C9A53}"/>
              </a:ext>
            </a:extLst>
          </p:cNvPr>
          <p:cNvGrpSpPr/>
          <p:nvPr/>
        </p:nvGrpSpPr>
        <p:grpSpPr>
          <a:xfrm>
            <a:off x="370182" y="2109471"/>
            <a:ext cx="7819769" cy="861722"/>
            <a:chOff x="370182" y="1255414"/>
            <a:chExt cx="7819769" cy="861722"/>
          </a:xfrm>
        </p:grpSpPr>
        <p:sp>
          <p:nvSpPr>
            <p:cNvPr id="34" name="Object 5">
              <a:extLst>
                <a:ext uri="{FF2B5EF4-FFF2-40B4-BE49-F238E27FC236}">
                  <a16:creationId xmlns:a16="http://schemas.microsoft.com/office/drawing/2014/main" id="{B92A1672-B060-4D2C-9F70-FAF3FE6C8A0E}"/>
                </a:ext>
              </a:extLst>
            </p:cNvPr>
            <p:cNvSpPr txBox="1"/>
            <p:nvPr/>
          </p:nvSpPr>
          <p:spPr>
            <a:xfrm>
              <a:off x="370182" y="1255414"/>
              <a:ext cx="526451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프랑스 </a:t>
              </a:r>
              <a:r>
                <a:rPr lang="en-US" altLang="ko-KR" dirty="0"/>
                <a:t>- </a:t>
              </a:r>
              <a:r>
                <a:rPr lang="ko-KR" altLang="en-US" dirty="0" err="1"/>
                <a:t>비엥브니</a:t>
              </a:r>
              <a:r>
                <a:rPr lang="ko-KR" altLang="en-US" dirty="0"/>
                <a:t> 알라 </a:t>
              </a:r>
              <a:r>
                <a:rPr lang="ko-KR" altLang="en-US" dirty="0" err="1"/>
                <a:t>페름므</a:t>
              </a:r>
              <a:r>
                <a:rPr lang="en-US" altLang="ko-KR" dirty="0"/>
                <a:t>(</a:t>
              </a:r>
              <a:r>
                <a:rPr lang="en-US" altLang="ko-KR" dirty="0" err="1"/>
                <a:t>Bienvenue</a:t>
              </a:r>
              <a:r>
                <a:rPr lang="en-US" altLang="ko-KR" dirty="0"/>
                <a:t> a la </a:t>
              </a:r>
              <a:r>
                <a:rPr lang="en-US" altLang="ko-KR" dirty="0" err="1"/>
                <a:t>Ferme</a:t>
              </a:r>
              <a:r>
                <a:rPr lang="en-US" altLang="ko-KR" dirty="0"/>
                <a:t>)</a:t>
              </a:r>
            </a:p>
          </p:txBody>
        </p:sp>
        <p:sp>
          <p:nvSpPr>
            <p:cNvPr id="36" name="Object 5">
              <a:extLst>
                <a:ext uri="{FF2B5EF4-FFF2-40B4-BE49-F238E27FC236}">
                  <a16:creationId xmlns:a16="http://schemas.microsoft.com/office/drawing/2014/main" id="{E891BF62-74AE-4A2F-A98C-CAA51D34B849}"/>
                </a:ext>
              </a:extLst>
            </p:cNvPr>
            <p:cNvSpPr txBox="1"/>
            <p:nvPr/>
          </p:nvSpPr>
          <p:spPr>
            <a:xfrm>
              <a:off x="370182" y="1593916"/>
              <a:ext cx="781976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pPr algn="l"/>
              <a:r>
                <a:rPr lang="ko-KR" altLang="en-US" dirty="0"/>
                <a:t>서비스 유형에 따라 </a:t>
              </a:r>
              <a:r>
                <a:rPr lang="en-US" altLang="ko-KR" dirty="0"/>
                <a:t>9</a:t>
              </a:r>
              <a:r>
                <a:rPr lang="ko-KR" altLang="en-US" dirty="0"/>
                <a:t>가지 세부 상품 구성</a:t>
              </a:r>
              <a:endParaRPr lang="en-US" altLang="ko-KR" dirty="0"/>
            </a:p>
            <a:p>
              <a:pPr algn="l"/>
              <a:r>
                <a:rPr lang="ko-KR" altLang="en-US" dirty="0"/>
                <a:t>숙박</a:t>
              </a:r>
              <a:r>
                <a:rPr lang="en-US" altLang="ko-KR" dirty="0"/>
                <a:t>, </a:t>
              </a:r>
              <a:r>
                <a:rPr lang="ko-KR" altLang="en-US" dirty="0"/>
                <a:t>농가음식제공</a:t>
              </a:r>
              <a:r>
                <a:rPr lang="en-US" altLang="ko-KR" dirty="0"/>
                <a:t>, </a:t>
              </a:r>
              <a:r>
                <a:rPr lang="ko-KR" altLang="en-US" dirty="0" err="1"/>
                <a:t>농가특산품직판</a:t>
              </a:r>
              <a:r>
                <a:rPr lang="en-US" altLang="ko-KR" dirty="0"/>
                <a:t>, </a:t>
              </a:r>
              <a:r>
                <a:rPr lang="ko-KR" altLang="en-US" dirty="0"/>
                <a:t>승마체험</a:t>
              </a:r>
              <a:r>
                <a:rPr lang="en-US" altLang="ko-KR" dirty="0"/>
                <a:t>, </a:t>
              </a:r>
              <a:r>
                <a:rPr lang="ko-KR" altLang="en-US" dirty="0"/>
                <a:t>농장체험</a:t>
              </a:r>
              <a:r>
                <a:rPr lang="en-US" altLang="ko-KR" dirty="0"/>
                <a:t>, </a:t>
              </a:r>
              <a:r>
                <a:rPr lang="ko-KR" altLang="en-US" dirty="0"/>
                <a:t>농업체험</a:t>
              </a:r>
              <a:r>
                <a:rPr lang="en-US" altLang="ko-KR" dirty="0"/>
                <a:t>, </a:t>
              </a:r>
              <a:r>
                <a:rPr lang="ko-KR" altLang="en-US" dirty="0"/>
                <a:t>사냥</a:t>
              </a:r>
              <a:r>
                <a:rPr lang="en-US" altLang="ko-KR" dirty="0"/>
                <a:t>, </a:t>
              </a:r>
              <a:r>
                <a:rPr lang="ko-KR" altLang="en-US" dirty="0"/>
                <a:t>농가체류</a:t>
              </a:r>
              <a:r>
                <a:rPr lang="en-US" altLang="ko-KR" dirty="0"/>
                <a:t>, </a:t>
              </a:r>
              <a:r>
                <a:rPr lang="ko-KR" altLang="en-US" dirty="0"/>
                <a:t>캠핑 등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7DF21DA6-ED9F-4D17-8B05-98D3223DE871}"/>
              </a:ext>
            </a:extLst>
          </p:cNvPr>
          <p:cNvGrpSpPr/>
          <p:nvPr/>
        </p:nvGrpSpPr>
        <p:grpSpPr>
          <a:xfrm>
            <a:off x="370182" y="3486696"/>
            <a:ext cx="7681911" cy="861722"/>
            <a:chOff x="370182" y="3059668"/>
            <a:chExt cx="7681911" cy="861722"/>
          </a:xfrm>
        </p:grpSpPr>
        <p:sp>
          <p:nvSpPr>
            <p:cNvPr id="38" name="Object 5">
              <a:extLst>
                <a:ext uri="{FF2B5EF4-FFF2-40B4-BE49-F238E27FC236}">
                  <a16:creationId xmlns:a16="http://schemas.microsoft.com/office/drawing/2014/main" id="{238BBE81-8C07-40AB-AE92-7692412031F0}"/>
                </a:ext>
              </a:extLst>
            </p:cNvPr>
            <p:cNvSpPr txBox="1"/>
            <p:nvPr/>
          </p:nvSpPr>
          <p:spPr>
            <a:xfrm>
              <a:off x="370182" y="3059668"/>
              <a:ext cx="300184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pPr marL="0" lvl="2"/>
              <a:r>
                <a:rPr lang="ko-KR" altLang="en-US" sz="1600" b="1" dirty="0"/>
                <a:t>프랑스 </a:t>
              </a:r>
              <a:r>
                <a:rPr lang="en-US" altLang="ko-KR" sz="1600" b="1" dirty="0"/>
                <a:t>- </a:t>
              </a:r>
              <a:r>
                <a:rPr lang="ko-KR" altLang="en-US" sz="1600" b="1" dirty="0" err="1"/>
                <a:t>지트</a:t>
              </a:r>
              <a:r>
                <a:rPr lang="en-US" altLang="ko-KR" sz="1600" b="1" dirty="0"/>
                <a:t>(Gite de France)</a:t>
              </a:r>
            </a:p>
          </p:txBody>
        </p:sp>
        <p:sp>
          <p:nvSpPr>
            <p:cNvPr id="39" name="Object 5">
              <a:extLst>
                <a:ext uri="{FF2B5EF4-FFF2-40B4-BE49-F238E27FC236}">
                  <a16:creationId xmlns:a16="http://schemas.microsoft.com/office/drawing/2014/main" id="{D35FB567-4AE6-4D6C-944D-7A256804A568}"/>
                </a:ext>
              </a:extLst>
            </p:cNvPr>
            <p:cNvSpPr txBox="1"/>
            <p:nvPr/>
          </p:nvSpPr>
          <p:spPr>
            <a:xfrm>
              <a:off x="370182" y="3398170"/>
              <a:ext cx="768191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pPr algn="l"/>
              <a:r>
                <a:rPr lang="ko-KR" altLang="en-US" dirty="0" err="1"/>
                <a:t>대가민박</a:t>
              </a:r>
              <a:r>
                <a:rPr lang="en-US" altLang="ko-KR" dirty="0"/>
                <a:t>, </a:t>
              </a:r>
              <a:r>
                <a:rPr lang="ko-KR" altLang="en-US" dirty="0" err="1"/>
                <a:t>대실민박</a:t>
              </a:r>
              <a:r>
                <a:rPr lang="en-US" altLang="ko-KR" dirty="0"/>
                <a:t>, </a:t>
              </a:r>
              <a:r>
                <a:rPr lang="ko-KR" altLang="en-US" dirty="0"/>
                <a:t>어린이 민박</a:t>
              </a:r>
              <a:r>
                <a:rPr lang="en-US" altLang="ko-KR" dirty="0"/>
                <a:t>, </a:t>
              </a:r>
              <a:r>
                <a:rPr lang="ko-KR" altLang="en-US" dirty="0"/>
                <a:t>농가캠프장</a:t>
              </a:r>
              <a:r>
                <a:rPr lang="en-US" altLang="ko-KR" dirty="0"/>
                <a:t>, </a:t>
              </a:r>
              <a:r>
                <a:rPr lang="ko-KR" altLang="en-US" dirty="0" err="1"/>
                <a:t>간이민박</a:t>
              </a:r>
              <a:r>
                <a:rPr lang="en-US" altLang="ko-KR" dirty="0"/>
                <a:t>, </a:t>
              </a:r>
              <a:r>
                <a:rPr lang="ko-KR" altLang="en-US" dirty="0" err="1"/>
                <a:t>휴일민박</a:t>
              </a:r>
              <a:r>
                <a:rPr lang="ko-KR" altLang="en-US" dirty="0"/>
                <a:t> 등 </a:t>
              </a:r>
              <a:r>
                <a:rPr lang="en-US" altLang="ko-KR" dirty="0"/>
                <a:t>5</a:t>
              </a:r>
              <a:r>
                <a:rPr lang="ko-KR" altLang="en-US" dirty="0"/>
                <a:t>가지 유형으로 구분</a:t>
              </a:r>
              <a:endParaRPr lang="en-US" altLang="ko-KR" dirty="0"/>
            </a:p>
            <a:p>
              <a:pPr algn="l"/>
              <a:r>
                <a:rPr lang="ko-KR" altLang="en-US" dirty="0"/>
                <a:t>최근 스포츠</a:t>
              </a:r>
              <a:r>
                <a:rPr lang="en-US" altLang="ko-KR" dirty="0"/>
                <a:t>, </a:t>
              </a:r>
              <a:r>
                <a:rPr lang="ko-KR" altLang="en-US" dirty="0"/>
                <a:t>레저 이용객이 증가해 레저형 민박을 개발하고 있음</a:t>
              </a: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F9A99859-A36F-4EEB-AFEF-AE0183B430E6}"/>
              </a:ext>
            </a:extLst>
          </p:cNvPr>
          <p:cNvGrpSpPr/>
          <p:nvPr/>
        </p:nvGrpSpPr>
        <p:grpSpPr>
          <a:xfrm>
            <a:off x="370182" y="4863922"/>
            <a:ext cx="9169498" cy="1077166"/>
            <a:chOff x="370182" y="4863922"/>
            <a:chExt cx="9169498" cy="1077166"/>
          </a:xfrm>
        </p:grpSpPr>
        <p:sp>
          <p:nvSpPr>
            <p:cNvPr id="46" name="Object 5">
              <a:extLst>
                <a:ext uri="{FF2B5EF4-FFF2-40B4-BE49-F238E27FC236}">
                  <a16:creationId xmlns:a16="http://schemas.microsoft.com/office/drawing/2014/main" id="{1B24FCEA-F095-452F-86A5-CC014003C581}"/>
                </a:ext>
              </a:extLst>
            </p:cNvPr>
            <p:cNvSpPr txBox="1"/>
            <p:nvPr/>
          </p:nvSpPr>
          <p:spPr>
            <a:xfrm>
              <a:off x="370182" y="4863922"/>
              <a:ext cx="389324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pPr marL="0" lvl="2"/>
              <a:r>
                <a:rPr lang="ko-KR" altLang="en-US" sz="1600" b="1" dirty="0"/>
                <a:t>영국 </a:t>
              </a:r>
              <a:r>
                <a:rPr lang="en-US" altLang="ko-KR" sz="1600" b="1" dirty="0"/>
                <a:t>- </a:t>
              </a:r>
              <a:r>
                <a:rPr lang="ko-KR" altLang="en-US" sz="1600" b="1" dirty="0" err="1"/>
                <a:t>스테이</a:t>
              </a:r>
              <a:r>
                <a:rPr lang="ko-KR" altLang="en-US" sz="1600" b="1" dirty="0"/>
                <a:t> 온 어 팜</a:t>
              </a:r>
              <a:r>
                <a:rPr lang="en-US" altLang="ko-KR" sz="1600" b="1" dirty="0"/>
                <a:t>(Stay on a Farm)</a:t>
              </a:r>
            </a:p>
          </p:txBody>
        </p:sp>
        <p:sp>
          <p:nvSpPr>
            <p:cNvPr id="47" name="Object 5">
              <a:extLst>
                <a:ext uri="{FF2B5EF4-FFF2-40B4-BE49-F238E27FC236}">
                  <a16:creationId xmlns:a16="http://schemas.microsoft.com/office/drawing/2014/main" id="{8EF0D24C-385C-44B1-887A-6BEBC0CE8CB5}"/>
                </a:ext>
              </a:extLst>
            </p:cNvPr>
            <p:cNvSpPr txBox="1"/>
            <p:nvPr/>
          </p:nvSpPr>
          <p:spPr>
            <a:xfrm>
              <a:off x="370182" y="5202424"/>
              <a:ext cx="9169498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pPr algn="l"/>
              <a:r>
                <a:rPr lang="ko-KR" altLang="en-US" dirty="0"/>
                <a:t>아침식사를 겸한 소규모의 </a:t>
              </a:r>
              <a:r>
                <a:rPr lang="en-US" altLang="ko-KR" dirty="0"/>
                <a:t>B&amp;B</a:t>
              </a:r>
              <a:r>
                <a:rPr lang="ko-KR" altLang="en-US" dirty="0"/>
                <a:t>형 민박 중심으로 발달</a:t>
              </a:r>
              <a:endParaRPr lang="en-US" altLang="ko-KR" dirty="0"/>
            </a:p>
            <a:p>
              <a:pPr algn="l"/>
              <a:r>
                <a:rPr lang="en-US" altLang="ko-KR" dirty="0"/>
                <a:t>1970</a:t>
              </a:r>
              <a:r>
                <a:rPr lang="ko-KR" altLang="en-US" dirty="0"/>
                <a:t>년대 후분 휴가사업을 시작하는 농가의 증가에 따라 캠프장</a:t>
              </a:r>
              <a:r>
                <a:rPr lang="en-US" altLang="ko-KR" dirty="0"/>
                <a:t>, </a:t>
              </a:r>
              <a:r>
                <a:rPr lang="ko-KR" altLang="en-US" dirty="0" err="1"/>
                <a:t>오토캠핑</a:t>
              </a:r>
              <a:r>
                <a:rPr lang="ko-KR" altLang="en-US" dirty="0"/>
                <a:t> 등으로 확산</a:t>
              </a:r>
              <a:endParaRPr lang="en-US" altLang="ko-KR" dirty="0"/>
            </a:p>
            <a:p>
              <a:pPr algn="l"/>
              <a:r>
                <a:rPr lang="ko-KR" altLang="en-US" dirty="0"/>
                <a:t>농장박물관</a:t>
              </a:r>
              <a:r>
                <a:rPr lang="en-US" altLang="ko-KR" dirty="0"/>
                <a:t>, </a:t>
              </a:r>
              <a:r>
                <a:rPr lang="ko-KR" altLang="en-US" dirty="0"/>
                <a:t>농장 내 판매시설</a:t>
              </a:r>
              <a:r>
                <a:rPr lang="en-US" altLang="ko-KR" dirty="0"/>
                <a:t>, </a:t>
              </a:r>
              <a:r>
                <a:rPr lang="ko-KR" altLang="en-US" dirty="0"/>
                <a:t>공예센터</a:t>
              </a:r>
              <a:r>
                <a:rPr lang="en-US" altLang="ko-KR" dirty="0"/>
                <a:t>, </a:t>
              </a:r>
              <a:r>
                <a:rPr lang="ko-KR" altLang="en-US" dirty="0"/>
                <a:t>양초 정원</a:t>
              </a:r>
              <a:r>
                <a:rPr lang="en-US" altLang="ko-KR" dirty="0"/>
                <a:t>, </a:t>
              </a:r>
              <a:r>
                <a:rPr lang="ko-KR" altLang="en-US" dirty="0"/>
                <a:t>클레이사격</a:t>
              </a:r>
              <a:r>
                <a:rPr lang="en-US" altLang="ko-KR" dirty="0"/>
                <a:t>, </a:t>
              </a:r>
              <a:r>
                <a:rPr lang="ko-KR" altLang="en-US" dirty="0"/>
                <a:t>정원</a:t>
              </a:r>
              <a:r>
                <a:rPr lang="en-US" altLang="ko-KR" dirty="0"/>
                <a:t>, </a:t>
              </a:r>
              <a:r>
                <a:rPr lang="ko-KR" altLang="en-US" dirty="0"/>
                <a:t>낚시</a:t>
              </a:r>
              <a:r>
                <a:rPr lang="en-US" altLang="ko-KR" dirty="0"/>
                <a:t>, </a:t>
              </a:r>
              <a:r>
                <a:rPr lang="ko-KR" altLang="en-US" dirty="0"/>
                <a:t>컨트리센터 등 다양한 시설 도입</a:t>
              </a:r>
            </a:p>
          </p:txBody>
        </p:sp>
      </p:grp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C70156BA-9728-4183-9A84-6F003DCDC9A7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5939F755-6DC9-455C-A4EB-7340258DBF14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7E49DA77-D0AB-47EA-827D-9E2FD353AA9F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CD9FED1F-7C0E-4718-A57D-C2974EDFA346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AE3F7082-CA69-478F-80FC-8D788F93F4FD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798744E2-DED5-441A-B8E9-BB499C6A44E8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21" name="Object 2">
            <a:extLst>
              <a:ext uri="{FF2B5EF4-FFF2-40B4-BE49-F238E27FC236}">
                <a16:creationId xmlns:a16="http://schemas.microsoft.com/office/drawing/2014/main" id="{DEF8ECE1-2A65-4D84-95C0-43265F3A5663}"/>
              </a:ext>
            </a:extLst>
          </p:cNvPr>
          <p:cNvSpPr txBox="1"/>
          <p:nvPr/>
        </p:nvSpPr>
        <p:spPr>
          <a:xfrm>
            <a:off x="370182" y="413217"/>
            <a:ext cx="4046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정책</a:t>
            </a:r>
            <a:endParaRPr lang="en-US" sz="1400" b="1" dirty="0">
              <a:latin typeface="+mn-ea"/>
            </a:endParaRPr>
          </a:p>
        </p:txBody>
      </p:sp>
      <p:sp>
        <p:nvSpPr>
          <p:cNvPr id="23" name="Object 5">
            <a:extLst>
              <a:ext uri="{FF2B5EF4-FFF2-40B4-BE49-F238E27FC236}">
                <a16:creationId xmlns:a16="http://schemas.microsoft.com/office/drawing/2014/main" id="{ED2481DC-6AF5-4851-BFC7-B1A998CB7D4A}"/>
              </a:ext>
            </a:extLst>
          </p:cNvPr>
          <p:cNvSpPr txBox="1"/>
          <p:nvPr/>
        </p:nvSpPr>
        <p:spPr>
          <a:xfrm>
            <a:off x="370182" y="1255414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/>
              <a:t>2) </a:t>
            </a:r>
            <a:r>
              <a:rPr lang="ko-KR" altLang="en-US" dirty="0"/>
              <a:t>유럽의 </a:t>
            </a:r>
            <a:r>
              <a:rPr lang="ko-KR" altLang="en-US" dirty="0" err="1"/>
              <a:t>도농교류</a:t>
            </a:r>
            <a:r>
              <a:rPr lang="ko-KR" altLang="en-US" dirty="0"/>
              <a:t> 정책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23564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13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8C2B166D-81BA-4DEB-8544-5606BD19163E}"/>
              </a:ext>
            </a:extLst>
          </p:cNvPr>
          <p:cNvGrpSpPr/>
          <p:nvPr/>
        </p:nvGrpSpPr>
        <p:grpSpPr>
          <a:xfrm>
            <a:off x="370182" y="2358672"/>
            <a:ext cx="5501827" cy="861722"/>
            <a:chOff x="370182" y="1255414"/>
            <a:chExt cx="5501827" cy="861722"/>
          </a:xfrm>
        </p:grpSpPr>
        <p:sp>
          <p:nvSpPr>
            <p:cNvPr id="34" name="Object 5">
              <a:extLst>
                <a:ext uri="{FF2B5EF4-FFF2-40B4-BE49-F238E27FC236}">
                  <a16:creationId xmlns:a16="http://schemas.microsoft.com/office/drawing/2014/main" id="{B92A1672-B060-4D2C-9F70-FAF3FE6C8A0E}"/>
                </a:ext>
              </a:extLst>
            </p:cNvPr>
            <p:cNvSpPr txBox="1"/>
            <p:nvPr/>
          </p:nvSpPr>
          <p:spPr>
            <a:xfrm>
              <a:off x="370182" y="1255414"/>
              <a:ext cx="466506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강원 양양 지경리마을 </a:t>
              </a:r>
              <a:r>
                <a:rPr lang="en-US" altLang="ko-KR" dirty="0"/>
                <a:t>&amp; </a:t>
              </a:r>
              <a:r>
                <a:rPr lang="ko-KR" altLang="en-US" dirty="0"/>
                <a:t>㈜대교 </a:t>
              </a:r>
              <a:r>
                <a:rPr lang="en-US" altLang="ko-KR" dirty="0"/>
                <a:t>– </a:t>
              </a:r>
              <a:r>
                <a:rPr lang="ko-KR" altLang="en-US" dirty="0"/>
                <a:t>자매결연 유형</a:t>
              </a:r>
              <a:endParaRPr lang="en-US" altLang="ko-KR" dirty="0"/>
            </a:p>
          </p:txBody>
        </p:sp>
        <p:sp>
          <p:nvSpPr>
            <p:cNvPr id="36" name="Object 5">
              <a:extLst>
                <a:ext uri="{FF2B5EF4-FFF2-40B4-BE49-F238E27FC236}">
                  <a16:creationId xmlns:a16="http://schemas.microsoft.com/office/drawing/2014/main" id="{E891BF62-74AE-4A2F-A98C-CAA51D34B849}"/>
                </a:ext>
              </a:extLst>
            </p:cNvPr>
            <p:cNvSpPr txBox="1"/>
            <p:nvPr/>
          </p:nvSpPr>
          <p:spPr>
            <a:xfrm>
              <a:off x="370182" y="1593916"/>
              <a:ext cx="550182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딸기</a:t>
              </a:r>
              <a:r>
                <a:rPr lang="en-US" altLang="ko-KR" dirty="0"/>
                <a:t>, </a:t>
              </a:r>
              <a:r>
                <a:rPr lang="ko-KR" altLang="en-US" dirty="0"/>
                <a:t>옥수수 등의 마을 특산물 직거래를 통해 자매결연을 진행</a:t>
              </a:r>
              <a:endParaRPr lang="en-US" altLang="ko-KR" dirty="0"/>
            </a:p>
            <a:p>
              <a:r>
                <a:rPr lang="ko-KR" altLang="en-US" dirty="0"/>
                <a:t>직원식당 및 불우이웃돕기 행사 시 </a:t>
              </a:r>
              <a:r>
                <a:rPr lang="ko-KR" altLang="en-US" dirty="0" err="1"/>
                <a:t>지경리</a:t>
              </a:r>
              <a:r>
                <a:rPr lang="ko-KR" altLang="en-US" dirty="0"/>
                <a:t> 농산물을 이용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DF7BB956-FD5E-4832-8C19-70FD05668A7A}"/>
              </a:ext>
            </a:extLst>
          </p:cNvPr>
          <p:cNvGrpSpPr/>
          <p:nvPr/>
        </p:nvGrpSpPr>
        <p:grpSpPr>
          <a:xfrm>
            <a:off x="370182" y="3433469"/>
            <a:ext cx="4501553" cy="861722"/>
            <a:chOff x="370182" y="2129480"/>
            <a:chExt cx="4501553" cy="861722"/>
          </a:xfrm>
        </p:grpSpPr>
        <p:sp>
          <p:nvSpPr>
            <p:cNvPr id="38" name="Object 5">
              <a:extLst>
                <a:ext uri="{FF2B5EF4-FFF2-40B4-BE49-F238E27FC236}">
                  <a16:creationId xmlns:a16="http://schemas.microsoft.com/office/drawing/2014/main" id="{238BBE81-8C07-40AB-AE92-7692412031F0}"/>
                </a:ext>
              </a:extLst>
            </p:cNvPr>
            <p:cNvSpPr txBox="1"/>
            <p:nvPr/>
          </p:nvSpPr>
          <p:spPr>
            <a:xfrm>
              <a:off x="370182" y="2129480"/>
              <a:ext cx="352211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pPr lvl="2" indent="-914400"/>
              <a:r>
                <a:rPr lang="ko-KR" altLang="en-US" sz="1600" b="1" dirty="0"/>
                <a:t>춘천시 </a:t>
              </a:r>
              <a:r>
                <a:rPr lang="ko-KR" altLang="en-US" sz="1600" b="1" dirty="0" err="1"/>
                <a:t>사북면</a:t>
              </a:r>
              <a:r>
                <a:rPr lang="ko-KR" altLang="en-US" sz="1600" b="1" dirty="0"/>
                <a:t> </a:t>
              </a:r>
              <a:r>
                <a:rPr lang="ko-KR" altLang="en-US" sz="1600" b="1" dirty="0" err="1"/>
                <a:t>송암리</a:t>
              </a:r>
              <a:r>
                <a:rPr lang="ko-KR" altLang="en-US" sz="1600" b="1" dirty="0"/>
                <a:t> </a:t>
              </a:r>
              <a:r>
                <a:rPr lang="en-US" altLang="ko-KR" sz="1600" b="1" dirty="0"/>
                <a:t>&amp; </a:t>
              </a:r>
              <a:r>
                <a:rPr lang="ko-KR" altLang="en-US" sz="1600" b="1" dirty="0"/>
                <a:t>㈜호텔신라</a:t>
              </a:r>
              <a:endParaRPr lang="en-US" altLang="ko-KR" sz="1600" b="1" dirty="0"/>
            </a:p>
          </p:txBody>
        </p:sp>
        <p:sp>
          <p:nvSpPr>
            <p:cNvPr id="39" name="Object 5">
              <a:extLst>
                <a:ext uri="{FF2B5EF4-FFF2-40B4-BE49-F238E27FC236}">
                  <a16:creationId xmlns:a16="http://schemas.microsoft.com/office/drawing/2014/main" id="{D35FB567-4AE6-4D6C-944D-7A256804A568}"/>
                </a:ext>
              </a:extLst>
            </p:cNvPr>
            <p:cNvSpPr txBox="1"/>
            <p:nvPr/>
          </p:nvSpPr>
          <p:spPr>
            <a:xfrm>
              <a:off x="370182" y="2467982"/>
              <a:ext cx="45015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직원 및 가족이 농촌체험활동을 할 수 있도록 권장</a:t>
              </a:r>
              <a:endParaRPr lang="en-US" altLang="ko-KR" dirty="0"/>
            </a:p>
            <a:p>
              <a:r>
                <a:rPr lang="ko-KR" altLang="en-US" dirty="0"/>
                <a:t>다양한 농촌체험 진행</a:t>
              </a: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324DF423-886B-4121-9B60-F351C9681078}"/>
              </a:ext>
            </a:extLst>
          </p:cNvPr>
          <p:cNvGrpSpPr/>
          <p:nvPr/>
        </p:nvGrpSpPr>
        <p:grpSpPr>
          <a:xfrm>
            <a:off x="370182" y="4508266"/>
            <a:ext cx="5032242" cy="861722"/>
            <a:chOff x="370182" y="3085330"/>
            <a:chExt cx="5032242" cy="861722"/>
          </a:xfrm>
        </p:grpSpPr>
        <p:sp>
          <p:nvSpPr>
            <p:cNvPr id="46" name="Object 5">
              <a:extLst>
                <a:ext uri="{FF2B5EF4-FFF2-40B4-BE49-F238E27FC236}">
                  <a16:creationId xmlns:a16="http://schemas.microsoft.com/office/drawing/2014/main" id="{1B24FCEA-F095-452F-86A5-CC014003C581}"/>
                </a:ext>
              </a:extLst>
            </p:cNvPr>
            <p:cNvSpPr txBox="1"/>
            <p:nvPr/>
          </p:nvSpPr>
          <p:spPr>
            <a:xfrm>
              <a:off x="370182" y="3085330"/>
              <a:ext cx="37273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pPr lvl="2" indent="-914400"/>
              <a:r>
                <a:rPr lang="ko-KR" altLang="en-US" sz="1600" b="1" dirty="0"/>
                <a:t>용인시 </a:t>
              </a:r>
              <a:r>
                <a:rPr lang="ko-KR" altLang="en-US" sz="1600" b="1" dirty="0" err="1"/>
                <a:t>중리마을</a:t>
              </a:r>
              <a:r>
                <a:rPr lang="ko-KR" altLang="en-US" sz="1600" b="1" dirty="0"/>
                <a:t> </a:t>
              </a:r>
              <a:r>
                <a:rPr lang="en-US" altLang="ko-KR" sz="1600" b="1" dirty="0"/>
                <a:t>&amp; </a:t>
              </a:r>
              <a:r>
                <a:rPr lang="ko-KR" altLang="en-US" sz="1600" b="1" dirty="0"/>
                <a:t>한국전력 경기지사</a:t>
              </a:r>
              <a:endParaRPr lang="en-US" altLang="ko-KR" sz="1600" b="1" dirty="0"/>
            </a:p>
          </p:txBody>
        </p:sp>
        <p:sp>
          <p:nvSpPr>
            <p:cNvPr id="47" name="Object 5">
              <a:extLst>
                <a:ext uri="{FF2B5EF4-FFF2-40B4-BE49-F238E27FC236}">
                  <a16:creationId xmlns:a16="http://schemas.microsoft.com/office/drawing/2014/main" id="{8EF0D24C-385C-44B1-887A-6BEBC0CE8CB5}"/>
                </a:ext>
              </a:extLst>
            </p:cNvPr>
            <p:cNvSpPr txBox="1"/>
            <p:nvPr/>
          </p:nvSpPr>
          <p:spPr>
            <a:xfrm>
              <a:off x="370182" y="3423832"/>
              <a:ext cx="503224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285750" indent="-285750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상시 일손 돕기 및 노사간부 및 전략가족 합동 농촌 일손 돕기 활동을 비롯하여 자매마을의 특산물을 연중 구매</a:t>
              </a: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A926530E-59FD-46BB-A938-A710010BDEAE}"/>
              </a:ext>
            </a:extLst>
          </p:cNvPr>
          <p:cNvGrpSpPr/>
          <p:nvPr/>
        </p:nvGrpSpPr>
        <p:grpSpPr>
          <a:xfrm>
            <a:off x="370182" y="5583061"/>
            <a:ext cx="4435082" cy="861722"/>
            <a:chOff x="370182" y="3897841"/>
            <a:chExt cx="4435082" cy="861722"/>
          </a:xfrm>
        </p:grpSpPr>
        <p:sp>
          <p:nvSpPr>
            <p:cNvPr id="26" name="Object 5">
              <a:extLst>
                <a:ext uri="{FF2B5EF4-FFF2-40B4-BE49-F238E27FC236}">
                  <a16:creationId xmlns:a16="http://schemas.microsoft.com/office/drawing/2014/main" id="{DDCA1A24-BBB8-48E4-B712-C4C59854CF14}"/>
                </a:ext>
              </a:extLst>
            </p:cNvPr>
            <p:cNvSpPr txBox="1"/>
            <p:nvPr/>
          </p:nvSpPr>
          <p:spPr>
            <a:xfrm>
              <a:off x="370182" y="3897841"/>
              <a:ext cx="344036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pPr lvl="2" indent="-914400"/>
              <a:r>
                <a:rPr lang="ko-KR" altLang="en-US" sz="1600" b="1" dirty="0" err="1"/>
                <a:t>제천산</a:t>
              </a:r>
              <a:r>
                <a:rPr lang="ko-KR" altLang="en-US" sz="1600" b="1" dirty="0"/>
                <a:t> </a:t>
              </a:r>
              <a:r>
                <a:rPr lang="ko-KR" altLang="en-US" sz="1600" b="1" dirty="0" err="1"/>
                <a:t>야초마을</a:t>
              </a:r>
              <a:r>
                <a:rPr lang="ko-KR" altLang="en-US" sz="1600" b="1" dirty="0"/>
                <a:t> </a:t>
              </a:r>
              <a:r>
                <a:rPr lang="en-US" altLang="ko-KR" sz="1600" b="1" dirty="0"/>
                <a:t>&amp; </a:t>
              </a:r>
              <a:r>
                <a:rPr lang="ko-KR" altLang="en-US" sz="1600" b="1" dirty="0"/>
                <a:t>㈜아시아나 </a:t>
              </a:r>
              <a:r>
                <a:rPr lang="en-US" altLang="ko-KR" sz="1600" b="1" dirty="0"/>
                <a:t>IDT</a:t>
              </a:r>
            </a:p>
          </p:txBody>
        </p:sp>
        <p:sp>
          <p:nvSpPr>
            <p:cNvPr id="28" name="Object 5">
              <a:extLst>
                <a:ext uri="{FF2B5EF4-FFF2-40B4-BE49-F238E27FC236}">
                  <a16:creationId xmlns:a16="http://schemas.microsoft.com/office/drawing/2014/main" id="{36DA9D69-B4F1-473C-92E2-9C8550BC4617}"/>
                </a:ext>
              </a:extLst>
            </p:cNvPr>
            <p:cNvSpPr txBox="1"/>
            <p:nvPr/>
          </p:nvSpPr>
          <p:spPr>
            <a:xfrm>
              <a:off x="370182" y="4236343"/>
              <a:ext cx="44350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285750" indent="-285750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체험마을 방문을 권장하기 위해서 체험마을의</a:t>
              </a:r>
              <a:endParaRPr lang="en-US" altLang="ko-KR" dirty="0"/>
            </a:p>
            <a:p>
              <a:pPr marL="269875" indent="0">
                <a:buNone/>
              </a:pPr>
              <a:r>
                <a:rPr lang="ko-KR" altLang="en-US" dirty="0"/>
                <a:t>체류비용일부</a:t>
              </a:r>
              <a:r>
                <a:rPr lang="en-US" altLang="ko-KR" dirty="0"/>
                <a:t>(</a:t>
              </a:r>
              <a:r>
                <a:rPr lang="ko-KR" altLang="en-US" dirty="0"/>
                <a:t>숙박비</a:t>
              </a:r>
              <a:r>
                <a:rPr lang="en-US" altLang="ko-KR" dirty="0"/>
                <a:t>, </a:t>
              </a:r>
              <a:r>
                <a:rPr lang="ko-KR" altLang="en-US" dirty="0"/>
                <a:t>식비</a:t>
              </a:r>
              <a:r>
                <a:rPr lang="en-US" altLang="ko-KR" dirty="0"/>
                <a:t>)</a:t>
              </a:r>
              <a:r>
                <a:rPr lang="ko-KR" altLang="en-US" dirty="0"/>
                <a:t>를 복지차원에서 지원</a:t>
              </a:r>
            </a:p>
          </p:txBody>
        </p:sp>
      </p:grp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D7143616-BCFC-4768-8988-47B9C67C58DF}"/>
              </a:ext>
            </a:extLst>
          </p:cNvPr>
          <p:cNvCxnSpPr>
            <a:cxnSpLocks/>
          </p:cNvCxnSpPr>
          <p:nvPr/>
        </p:nvCxnSpPr>
        <p:spPr>
          <a:xfrm>
            <a:off x="6096000" y="1807043"/>
            <a:ext cx="0" cy="4864345"/>
          </a:xfrm>
          <a:prstGeom prst="line">
            <a:avLst/>
          </a:prstGeom>
          <a:ln w="38100">
            <a:solidFill>
              <a:srgbClr val="E0E0E0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Object 5">
            <a:extLst>
              <a:ext uri="{FF2B5EF4-FFF2-40B4-BE49-F238E27FC236}">
                <a16:creationId xmlns:a16="http://schemas.microsoft.com/office/drawing/2014/main" id="{4AFF9E4C-91E6-42C5-9B17-A20957BE1674}"/>
              </a:ext>
            </a:extLst>
          </p:cNvPr>
          <p:cNvSpPr txBox="1"/>
          <p:nvPr/>
        </p:nvSpPr>
        <p:spPr>
          <a:xfrm>
            <a:off x="370182" y="1807043"/>
            <a:ext cx="14879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자매결연 유형</a:t>
            </a:r>
            <a:endParaRPr lang="en-US" altLang="ko-KR" dirty="0"/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0983B25E-97F4-48E9-A2BA-59027B784283}"/>
              </a:ext>
            </a:extLst>
          </p:cNvPr>
          <p:cNvGrpSpPr/>
          <p:nvPr/>
        </p:nvGrpSpPr>
        <p:grpSpPr>
          <a:xfrm>
            <a:off x="6463182" y="2358672"/>
            <a:ext cx="4977645" cy="861722"/>
            <a:chOff x="370182" y="1255414"/>
            <a:chExt cx="4977645" cy="861722"/>
          </a:xfrm>
        </p:grpSpPr>
        <p:sp>
          <p:nvSpPr>
            <p:cNvPr id="41" name="Object 5">
              <a:extLst>
                <a:ext uri="{FF2B5EF4-FFF2-40B4-BE49-F238E27FC236}">
                  <a16:creationId xmlns:a16="http://schemas.microsoft.com/office/drawing/2014/main" id="{EBDA2E26-DEB8-47A0-BEF2-3F2FA1FC0DD5}"/>
                </a:ext>
              </a:extLst>
            </p:cNvPr>
            <p:cNvSpPr txBox="1"/>
            <p:nvPr/>
          </p:nvSpPr>
          <p:spPr>
            <a:xfrm>
              <a:off x="370182" y="1255414"/>
              <a:ext cx="16930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화천 </a:t>
              </a:r>
              <a:r>
                <a:rPr lang="ko-KR" altLang="en-US" dirty="0" err="1"/>
                <a:t>토고미마을</a:t>
              </a:r>
              <a:endParaRPr lang="en-US" altLang="ko-KR" dirty="0"/>
            </a:p>
          </p:txBody>
        </p:sp>
        <p:sp>
          <p:nvSpPr>
            <p:cNvPr id="42" name="Object 5">
              <a:extLst>
                <a:ext uri="{FF2B5EF4-FFF2-40B4-BE49-F238E27FC236}">
                  <a16:creationId xmlns:a16="http://schemas.microsoft.com/office/drawing/2014/main" id="{4005CAEB-1807-4181-AA0A-7C95AFC49BFC}"/>
                </a:ext>
              </a:extLst>
            </p:cNvPr>
            <p:cNvSpPr txBox="1"/>
            <p:nvPr/>
          </p:nvSpPr>
          <p:spPr>
            <a:xfrm>
              <a:off x="370182" y="1593916"/>
              <a:ext cx="497764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 err="1"/>
                <a:t>오리농법의</a:t>
              </a:r>
              <a:r>
                <a:rPr lang="ko-KR" altLang="en-US" dirty="0"/>
                <a:t> 무공해 농사를 특화하여 친환경 농산물 생산</a:t>
              </a:r>
              <a:endParaRPr lang="en-US" altLang="ko-KR" dirty="0"/>
            </a:p>
            <a:p>
              <a:r>
                <a:rPr lang="ko-KR" altLang="en-US" dirty="0"/>
                <a:t>화천지역 초등학생들의 체험학습장소로 활동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009B0BE2-8529-49A2-BC3D-A0DDBF30BF1F}"/>
              </a:ext>
            </a:extLst>
          </p:cNvPr>
          <p:cNvGrpSpPr/>
          <p:nvPr/>
        </p:nvGrpSpPr>
        <p:grpSpPr>
          <a:xfrm>
            <a:off x="6463182" y="3433469"/>
            <a:ext cx="5728817" cy="861722"/>
            <a:chOff x="370182" y="2129480"/>
            <a:chExt cx="5728817" cy="861722"/>
          </a:xfrm>
        </p:grpSpPr>
        <p:sp>
          <p:nvSpPr>
            <p:cNvPr id="44" name="Object 5">
              <a:extLst>
                <a:ext uri="{FF2B5EF4-FFF2-40B4-BE49-F238E27FC236}">
                  <a16:creationId xmlns:a16="http://schemas.microsoft.com/office/drawing/2014/main" id="{6F85A41D-7A69-4BE6-BC48-08C3B16E2C84}"/>
                </a:ext>
              </a:extLst>
            </p:cNvPr>
            <p:cNvSpPr txBox="1"/>
            <p:nvPr/>
          </p:nvSpPr>
          <p:spPr>
            <a:xfrm>
              <a:off x="370182" y="2129480"/>
              <a:ext cx="189827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pPr lvl="2" indent="-914400"/>
              <a:r>
                <a:rPr lang="ko-KR" altLang="en-US" sz="1600" b="1" dirty="0"/>
                <a:t>김천 </a:t>
              </a:r>
              <a:r>
                <a:rPr lang="ko-KR" altLang="en-US" sz="1600" b="1" dirty="0" err="1"/>
                <a:t>옛날솜씨마을</a:t>
              </a:r>
              <a:endParaRPr lang="en-US" altLang="ko-KR" sz="1600" b="1" dirty="0"/>
            </a:p>
          </p:txBody>
        </p:sp>
        <p:sp>
          <p:nvSpPr>
            <p:cNvPr id="45" name="Object 5">
              <a:extLst>
                <a:ext uri="{FF2B5EF4-FFF2-40B4-BE49-F238E27FC236}">
                  <a16:creationId xmlns:a16="http://schemas.microsoft.com/office/drawing/2014/main" id="{75B0A395-984A-4E28-865C-BE2AC96BABD5}"/>
                </a:ext>
              </a:extLst>
            </p:cNvPr>
            <p:cNvSpPr txBox="1"/>
            <p:nvPr/>
          </p:nvSpPr>
          <p:spPr>
            <a:xfrm>
              <a:off x="370182" y="2467982"/>
              <a:ext cx="57288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285750" indent="-285750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태풍 </a:t>
              </a:r>
              <a:r>
                <a:rPr lang="en-US" altLang="ko-KR" dirty="0"/>
                <a:t>‘</a:t>
              </a:r>
              <a:r>
                <a:rPr lang="ko-KR" altLang="en-US" dirty="0" err="1"/>
                <a:t>루사</a:t>
              </a:r>
              <a:r>
                <a:rPr lang="en-US" altLang="ko-KR" dirty="0"/>
                <a:t>’</a:t>
              </a:r>
              <a:r>
                <a:rPr lang="ko-KR" altLang="en-US" dirty="0"/>
                <a:t>로 인해 큰 피해가 있었으나 지도자의 헌신적인 노력과 주민들의 높은 사업의지로 </a:t>
              </a:r>
              <a:r>
                <a:rPr lang="ko-KR" altLang="en-US" dirty="0" err="1"/>
                <a:t>도농교류사업을</a:t>
              </a:r>
              <a:r>
                <a:rPr lang="ko-KR" altLang="en-US" dirty="0"/>
                <a:t> 추진</a:t>
              </a:r>
              <a:endParaRPr lang="en-US" altLang="ko-KR" dirty="0"/>
            </a:p>
          </p:txBody>
        </p: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D4384215-CA04-4465-9A19-48FDC6C3EE98}"/>
              </a:ext>
            </a:extLst>
          </p:cNvPr>
          <p:cNvGrpSpPr/>
          <p:nvPr/>
        </p:nvGrpSpPr>
        <p:grpSpPr>
          <a:xfrm>
            <a:off x="6463181" y="4508266"/>
            <a:ext cx="5638021" cy="861722"/>
            <a:chOff x="370181" y="3085330"/>
            <a:chExt cx="5638021" cy="861722"/>
          </a:xfrm>
        </p:grpSpPr>
        <p:sp>
          <p:nvSpPr>
            <p:cNvPr id="49" name="Object 5">
              <a:extLst>
                <a:ext uri="{FF2B5EF4-FFF2-40B4-BE49-F238E27FC236}">
                  <a16:creationId xmlns:a16="http://schemas.microsoft.com/office/drawing/2014/main" id="{806A0529-2212-42D4-A7F5-12C9348A5280}"/>
                </a:ext>
              </a:extLst>
            </p:cNvPr>
            <p:cNvSpPr txBox="1"/>
            <p:nvPr/>
          </p:nvSpPr>
          <p:spPr>
            <a:xfrm>
              <a:off x="370182" y="3085330"/>
              <a:ext cx="16930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pPr lvl="2" indent="-914400"/>
              <a:r>
                <a:rPr lang="ko-KR" altLang="en-US" sz="1600" b="1" dirty="0"/>
                <a:t>남해 </a:t>
              </a:r>
              <a:r>
                <a:rPr lang="ko-KR" altLang="en-US" sz="1600" b="1" dirty="0" err="1"/>
                <a:t>해바리마을</a:t>
              </a:r>
              <a:endParaRPr lang="en-US" altLang="ko-KR" sz="1600" b="1" dirty="0"/>
            </a:p>
          </p:txBody>
        </p:sp>
        <p:sp>
          <p:nvSpPr>
            <p:cNvPr id="50" name="Object 5">
              <a:extLst>
                <a:ext uri="{FF2B5EF4-FFF2-40B4-BE49-F238E27FC236}">
                  <a16:creationId xmlns:a16="http://schemas.microsoft.com/office/drawing/2014/main" id="{41206C4E-160D-4359-9764-A7AFCA710F4B}"/>
                </a:ext>
              </a:extLst>
            </p:cNvPr>
            <p:cNvSpPr txBox="1"/>
            <p:nvPr/>
          </p:nvSpPr>
          <p:spPr>
            <a:xfrm>
              <a:off x="370181" y="3423832"/>
              <a:ext cx="563802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285750" indent="-285750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야간 갯벌에 횃불을 들고 낙지를 잡을 수 있는 </a:t>
              </a:r>
              <a:r>
                <a:rPr lang="ko-KR" altLang="en-US" dirty="0" err="1"/>
                <a:t>홰바리</a:t>
              </a:r>
              <a:r>
                <a:rPr lang="ko-KR" altLang="en-US" dirty="0"/>
                <a:t> 체험으로 인해 여름철 방문객 집중</a:t>
              </a:r>
            </a:p>
          </p:txBody>
        </p:sp>
      </p:grpSp>
      <p:sp>
        <p:nvSpPr>
          <p:cNvPr id="54" name="Object 5">
            <a:extLst>
              <a:ext uri="{FF2B5EF4-FFF2-40B4-BE49-F238E27FC236}">
                <a16:creationId xmlns:a16="http://schemas.microsoft.com/office/drawing/2014/main" id="{A896A576-AEA1-4380-B26B-D67E74A86440}"/>
              </a:ext>
            </a:extLst>
          </p:cNvPr>
          <p:cNvSpPr txBox="1"/>
          <p:nvPr/>
        </p:nvSpPr>
        <p:spPr>
          <a:xfrm>
            <a:off x="6463182" y="1807043"/>
            <a:ext cx="47035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 err="1"/>
              <a:t>농어촌</a:t>
            </a:r>
            <a:r>
              <a:rPr lang="en-US" altLang="ko-KR" dirty="0"/>
              <a:t> </a:t>
            </a:r>
            <a:r>
              <a:rPr lang="en-US" altLang="ko-KR" dirty="0" err="1"/>
              <a:t>체험</a:t>
            </a:r>
            <a:r>
              <a:rPr lang="en-US" altLang="ko-KR" dirty="0"/>
              <a:t>· </a:t>
            </a:r>
            <a:r>
              <a:rPr lang="en-US" altLang="ko-KR" dirty="0" err="1"/>
              <a:t>휴양마을사업을</a:t>
            </a:r>
            <a:r>
              <a:rPr lang="en-US" altLang="ko-KR" dirty="0"/>
              <a:t> </a:t>
            </a:r>
            <a:r>
              <a:rPr lang="en-US" altLang="ko-KR" dirty="0" err="1"/>
              <a:t>통한</a:t>
            </a:r>
            <a:r>
              <a:rPr lang="en-US" altLang="ko-KR" dirty="0"/>
              <a:t> </a:t>
            </a:r>
            <a:r>
              <a:rPr lang="en-US" altLang="ko-KR" dirty="0" err="1"/>
              <a:t>도농교류</a:t>
            </a:r>
            <a:r>
              <a:rPr lang="en-US" altLang="ko-KR" dirty="0"/>
              <a:t> </a:t>
            </a:r>
            <a:r>
              <a:rPr lang="en-US" altLang="ko-KR" dirty="0" err="1"/>
              <a:t>정책</a:t>
            </a:r>
            <a:endParaRPr lang="en-US" altLang="ko-KR" dirty="0"/>
          </a:p>
        </p:txBody>
      </p:sp>
      <p:sp>
        <p:nvSpPr>
          <p:cNvPr id="56" name="내용 개체 틀 8">
            <a:extLst>
              <a:ext uri="{FF2B5EF4-FFF2-40B4-BE49-F238E27FC236}">
                <a16:creationId xmlns:a16="http://schemas.microsoft.com/office/drawing/2014/main" id="{871501B6-075C-4BE7-984D-837FA558DCC4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57" name="내용 개체 틀 8">
            <a:extLst>
              <a:ext uri="{FF2B5EF4-FFF2-40B4-BE49-F238E27FC236}">
                <a16:creationId xmlns:a16="http://schemas.microsoft.com/office/drawing/2014/main" id="{3C3237AC-BB76-4B2B-BB9F-27B5526349D3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58" name="내용 개체 틀 8">
            <a:extLst>
              <a:ext uri="{FF2B5EF4-FFF2-40B4-BE49-F238E27FC236}">
                <a16:creationId xmlns:a16="http://schemas.microsoft.com/office/drawing/2014/main" id="{715B2799-57F1-48E0-A11A-AAD81870AF59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59" name="내용 개체 틀 8">
            <a:extLst>
              <a:ext uri="{FF2B5EF4-FFF2-40B4-BE49-F238E27FC236}">
                <a16:creationId xmlns:a16="http://schemas.microsoft.com/office/drawing/2014/main" id="{92DDE234-0593-40DD-901C-C5B63F2616DE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60" name="내용 개체 틀 8">
            <a:extLst>
              <a:ext uri="{FF2B5EF4-FFF2-40B4-BE49-F238E27FC236}">
                <a16:creationId xmlns:a16="http://schemas.microsoft.com/office/drawing/2014/main" id="{9C50CB48-7AF1-4993-A723-BD429BAEE530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61" name="내용 개체 틀 8">
            <a:extLst>
              <a:ext uri="{FF2B5EF4-FFF2-40B4-BE49-F238E27FC236}">
                <a16:creationId xmlns:a16="http://schemas.microsoft.com/office/drawing/2014/main" id="{56617467-4FF6-4D32-B38E-67E8451E44FA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37" name="Object 2">
            <a:extLst>
              <a:ext uri="{FF2B5EF4-FFF2-40B4-BE49-F238E27FC236}">
                <a16:creationId xmlns:a16="http://schemas.microsoft.com/office/drawing/2014/main" id="{1C025288-E4B9-4E61-AEB6-4A66E72D54E0}"/>
              </a:ext>
            </a:extLst>
          </p:cNvPr>
          <p:cNvSpPr txBox="1"/>
          <p:nvPr/>
        </p:nvSpPr>
        <p:spPr>
          <a:xfrm>
            <a:off x="370182" y="413217"/>
            <a:ext cx="4046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정책</a:t>
            </a:r>
            <a:endParaRPr lang="en-US" sz="1400" b="1" dirty="0">
              <a:latin typeface="+mn-ea"/>
            </a:endParaRPr>
          </a:p>
        </p:txBody>
      </p:sp>
      <p:sp>
        <p:nvSpPr>
          <p:cNvPr id="51" name="Object 5">
            <a:extLst>
              <a:ext uri="{FF2B5EF4-FFF2-40B4-BE49-F238E27FC236}">
                <a16:creationId xmlns:a16="http://schemas.microsoft.com/office/drawing/2014/main" id="{B30B83B5-F94D-4CFE-A2C2-B49790E05A97}"/>
              </a:ext>
            </a:extLst>
          </p:cNvPr>
          <p:cNvSpPr txBox="1"/>
          <p:nvPr/>
        </p:nvSpPr>
        <p:spPr>
          <a:xfrm>
            <a:off x="370182" y="1255414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/>
              <a:t>3) </a:t>
            </a:r>
            <a:r>
              <a:rPr lang="ko-KR" altLang="en-US" dirty="0"/>
              <a:t>한국의 </a:t>
            </a:r>
            <a:r>
              <a:rPr lang="ko-KR" altLang="en-US" dirty="0" err="1"/>
              <a:t>도농교류</a:t>
            </a:r>
            <a:r>
              <a:rPr lang="ko-KR" altLang="en-US" dirty="0"/>
              <a:t> 정책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4155960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14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D7143616-BCFC-4768-8988-47B9C67C58DF}"/>
              </a:ext>
            </a:extLst>
          </p:cNvPr>
          <p:cNvCxnSpPr>
            <a:cxnSpLocks/>
          </p:cNvCxnSpPr>
          <p:nvPr/>
        </p:nvCxnSpPr>
        <p:spPr>
          <a:xfrm>
            <a:off x="370182" y="3027466"/>
            <a:ext cx="11467234" cy="0"/>
          </a:xfrm>
          <a:prstGeom prst="line">
            <a:avLst/>
          </a:prstGeom>
          <a:ln w="38100">
            <a:solidFill>
              <a:srgbClr val="E0E0E0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7" name="그룹 6">
            <a:extLst>
              <a:ext uri="{FF2B5EF4-FFF2-40B4-BE49-F238E27FC236}">
                <a16:creationId xmlns:a16="http://schemas.microsoft.com/office/drawing/2014/main" id="{1E96C1DF-9DB3-4BFE-9B06-3EA2FB9073BA}"/>
              </a:ext>
            </a:extLst>
          </p:cNvPr>
          <p:cNvGrpSpPr/>
          <p:nvPr/>
        </p:nvGrpSpPr>
        <p:grpSpPr>
          <a:xfrm>
            <a:off x="370182" y="2022091"/>
            <a:ext cx="5554726" cy="646279"/>
            <a:chOff x="370182" y="1716106"/>
            <a:chExt cx="5554726" cy="646279"/>
          </a:xfrm>
        </p:grpSpPr>
        <p:sp>
          <p:nvSpPr>
            <p:cNvPr id="34" name="Object 5">
              <a:extLst>
                <a:ext uri="{FF2B5EF4-FFF2-40B4-BE49-F238E27FC236}">
                  <a16:creationId xmlns:a16="http://schemas.microsoft.com/office/drawing/2014/main" id="{B92A1672-B060-4D2C-9F70-FAF3FE6C8A0E}"/>
                </a:ext>
              </a:extLst>
            </p:cNvPr>
            <p:cNvSpPr txBox="1"/>
            <p:nvPr/>
          </p:nvSpPr>
          <p:spPr>
            <a:xfrm>
              <a:off x="370182" y="1716106"/>
              <a:ext cx="391325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교육농장 정책 </a:t>
              </a:r>
              <a:r>
                <a:rPr lang="en-US" altLang="ko-KR" dirty="0"/>
                <a:t>- </a:t>
              </a:r>
              <a:r>
                <a:rPr lang="ko-KR" altLang="en-US" dirty="0"/>
                <a:t>군산 농촌체험 교육농장</a:t>
              </a:r>
              <a:endParaRPr lang="en-US" altLang="ko-KR" dirty="0"/>
            </a:p>
          </p:txBody>
        </p:sp>
        <p:sp>
          <p:nvSpPr>
            <p:cNvPr id="36" name="Object 5">
              <a:extLst>
                <a:ext uri="{FF2B5EF4-FFF2-40B4-BE49-F238E27FC236}">
                  <a16:creationId xmlns:a16="http://schemas.microsoft.com/office/drawing/2014/main" id="{E891BF62-74AE-4A2F-A98C-CAA51D34B849}"/>
                </a:ext>
              </a:extLst>
            </p:cNvPr>
            <p:cNvSpPr txBox="1"/>
            <p:nvPr/>
          </p:nvSpPr>
          <p:spPr>
            <a:xfrm>
              <a:off x="370182" y="2054608"/>
              <a:ext cx="555472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dirty="0"/>
                <a:t>2006</a:t>
              </a:r>
              <a:r>
                <a:rPr lang="ko-KR" altLang="en-US" dirty="0"/>
                <a:t>년 진흥청에서 학교교육과 연계한 교육농장 시범사업 실시</a:t>
              </a:r>
            </a:p>
          </p:txBody>
        </p:sp>
      </p:grp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430A7B04-F6F8-44F8-8637-B32057470574}"/>
              </a:ext>
            </a:extLst>
          </p:cNvPr>
          <p:cNvCxnSpPr>
            <a:cxnSpLocks/>
          </p:cNvCxnSpPr>
          <p:nvPr/>
        </p:nvCxnSpPr>
        <p:spPr>
          <a:xfrm>
            <a:off x="370182" y="4607380"/>
            <a:ext cx="11467234" cy="0"/>
          </a:xfrm>
          <a:prstGeom prst="line">
            <a:avLst/>
          </a:prstGeom>
          <a:ln w="38100">
            <a:solidFill>
              <a:srgbClr val="E0E0E0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0E0E7424-4EA0-47B1-B3C2-C9F10B3BED4B}"/>
              </a:ext>
            </a:extLst>
          </p:cNvPr>
          <p:cNvGrpSpPr/>
          <p:nvPr/>
        </p:nvGrpSpPr>
        <p:grpSpPr>
          <a:xfrm>
            <a:off x="370182" y="3386562"/>
            <a:ext cx="6983002" cy="861722"/>
            <a:chOff x="370182" y="1716106"/>
            <a:chExt cx="6983002" cy="861722"/>
          </a:xfrm>
        </p:grpSpPr>
        <p:sp>
          <p:nvSpPr>
            <p:cNvPr id="57" name="Object 5">
              <a:extLst>
                <a:ext uri="{FF2B5EF4-FFF2-40B4-BE49-F238E27FC236}">
                  <a16:creationId xmlns:a16="http://schemas.microsoft.com/office/drawing/2014/main" id="{9788418C-E10D-4A22-A681-AA132683732E}"/>
                </a:ext>
              </a:extLst>
            </p:cNvPr>
            <p:cNvSpPr txBox="1"/>
            <p:nvPr/>
          </p:nvSpPr>
          <p:spPr>
            <a:xfrm>
              <a:off x="370182" y="1716106"/>
              <a:ext cx="432362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체재형 주말농장 정책 </a:t>
              </a:r>
              <a:r>
                <a:rPr lang="en-US" altLang="ko-KR" dirty="0"/>
                <a:t>- </a:t>
              </a:r>
              <a:r>
                <a:rPr lang="ko-KR" altLang="en-US" dirty="0"/>
                <a:t>경기도 </a:t>
              </a:r>
              <a:r>
                <a:rPr lang="ko-KR" altLang="en-US" dirty="0" err="1"/>
                <a:t>클라인가르텐</a:t>
              </a:r>
              <a:endParaRPr lang="en-US" altLang="ko-KR" dirty="0"/>
            </a:p>
          </p:txBody>
        </p:sp>
        <p:sp>
          <p:nvSpPr>
            <p:cNvPr id="58" name="Object 5">
              <a:extLst>
                <a:ext uri="{FF2B5EF4-FFF2-40B4-BE49-F238E27FC236}">
                  <a16:creationId xmlns:a16="http://schemas.microsoft.com/office/drawing/2014/main" id="{5C90ECD3-5B7C-46EF-929F-A11BF16AB73C}"/>
                </a:ext>
              </a:extLst>
            </p:cNvPr>
            <p:cNvSpPr txBox="1"/>
            <p:nvPr/>
          </p:nvSpPr>
          <p:spPr>
            <a:xfrm>
              <a:off x="370182" y="2054608"/>
              <a:ext cx="69830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똑같은 생김새의 목조주택 </a:t>
              </a:r>
              <a:r>
                <a:rPr lang="en-US" altLang="ko-KR" dirty="0"/>
                <a:t>5</a:t>
              </a:r>
              <a:r>
                <a:rPr lang="ko-KR" altLang="en-US" dirty="0"/>
                <a:t>채가 지그재그 형식으로 구성</a:t>
              </a:r>
              <a:r>
                <a:rPr lang="en-US" altLang="ko-KR" dirty="0"/>
                <a:t>, </a:t>
              </a:r>
              <a:r>
                <a:rPr lang="ko-KR" altLang="en-US" dirty="0"/>
                <a:t>건물 앞뒤로 텃밭 조성</a:t>
              </a:r>
              <a:endParaRPr lang="en-US" altLang="ko-KR" dirty="0"/>
            </a:p>
            <a:p>
              <a:r>
                <a:rPr lang="ko-KR" altLang="en-US" dirty="0"/>
                <a:t>한 동의 규모가 주택 </a:t>
              </a:r>
              <a:r>
                <a:rPr lang="en-US" altLang="ko-KR" dirty="0"/>
                <a:t>39</a:t>
              </a:r>
              <a:r>
                <a:rPr lang="ko-KR" altLang="en-US" dirty="0"/>
                <a:t>㎡</a:t>
              </a:r>
              <a:r>
                <a:rPr lang="en-US" altLang="ko-KR" dirty="0"/>
                <a:t>(12</a:t>
              </a:r>
              <a:r>
                <a:rPr lang="ko-KR" altLang="en-US" dirty="0"/>
                <a:t>평</a:t>
              </a:r>
              <a:r>
                <a:rPr lang="en-US" altLang="ko-KR" dirty="0"/>
                <a:t>), </a:t>
              </a:r>
              <a:r>
                <a:rPr lang="ko-KR" altLang="en-US" dirty="0"/>
                <a:t>텃밭 </a:t>
              </a:r>
              <a:r>
                <a:rPr lang="en-US" altLang="ko-KR" dirty="0"/>
                <a:t>429</a:t>
              </a:r>
              <a:r>
                <a:rPr lang="ko-KR" altLang="en-US" dirty="0"/>
                <a:t>㎡</a:t>
              </a:r>
              <a:r>
                <a:rPr lang="en-US" altLang="ko-KR" dirty="0"/>
                <a:t>(130</a:t>
              </a:r>
              <a:r>
                <a:rPr lang="ko-KR" altLang="en-US" dirty="0"/>
                <a:t>평</a:t>
              </a:r>
              <a:r>
                <a:rPr lang="en-US" altLang="ko-KR" dirty="0"/>
                <a:t>)</a:t>
              </a:r>
              <a:r>
                <a:rPr lang="ko-KR" altLang="en-US" dirty="0"/>
                <a:t>로 구성</a:t>
              </a:r>
            </a:p>
          </p:txBody>
        </p: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C327B644-2A86-4B71-82E5-DBE200C2BEC2}"/>
              </a:ext>
            </a:extLst>
          </p:cNvPr>
          <p:cNvGrpSpPr/>
          <p:nvPr/>
        </p:nvGrpSpPr>
        <p:grpSpPr>
          <a:xfrm>
            <a:off x="370182" y="4966478"/>
            <a:ext cx="7343677" cy="1077166"/>
            <a:chOff x="370182" y="1716106"/>
            <a:chExt cx="7343677" cy="1077166"/>
          </a:xfrm>
        </p:grpSpPr>
        <p:sp>
          <p:nvSpPr>
            <p:cNvPr id="62" name="Object 5">
              <a:extLst>
                <a:ext uri="{FF2B5EF4-FFF2-40B4-BE49-F238E27FC236}">
                  <a16:creationId xmlns:a16="http://schemas.microsoft.com/office/drawing/2014/main" id="{1C09BDB4-4638-49DA-B619-0F84F9787602}"/>
                </a:ext>
              </a:extLst>
            </p:cNvPr>
            <p:cNvSpPr txBox="1"/>
            <p:nvPr/>
          </p:nvSpPr>
          <p:spPr>
            <a:xfrm>
              <a:off x="370182" y="1716106"/>
              <a:ext cx="57711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한마음 트러스트 운동 </a:t>
              </a:r>
              <a:r>
                <a:rPr lang="en-US" altLang="ko-KR" dirty="0"/>
                <a:t>- </a:t>
              </a:r>
              <a:r>
                <a:rPr lang="ko-KR" altLang="en-US" dirty="0"/>
                <a:t>남해 </a:t>
              </a:r>
              <a:r>
                <a:rPr lang="ko-KR" altLang="en-US" dirty="0" err="1"/>
                <a:t>다랭이마을</a:t>
              </a:r>
              <a:r>
                <a:rPr lang="ko-KR" altLang="en-US" dirty="0"/>
                <a:t> 한마음 나누기 운동</a:t>
              </a:r>
              <a:endParaRPr lang="en-US" altLang="ko-KR" dirty="0"/>
            </a:p>
          </p:txBody>
        </p:sp>
        <p:sp>
          <p:nvSpPr>
            <p:cNvPr id="63" name="Object 5">
              <a:extLst>
                <a:ext uri="{FF2B5EF4-FFF2-40B4-BE49-F238E27FC236}">
                  <a16:creationId xmlns:a16="http://schemas.microsoft.com/office/drawing/2014/main" id="{2EC7451D-A498-4F32-9B68-59EABB7D6076}"/>
                </a:ext>
              </a:extLst>
            </p:cNvPr>
            <p:cNvSpPr txBox="1"/>
            <p:nvPr/>
          </p:nvSpPr>
          <p:spPr>
            <a:xfrm>
              <a:off x="370182" y="2054608"/>
              <a:ext cx="7343677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개인 또는 단체가 매월 </a:t>
              </a:r>
              <a:r>
                <a:rPr lang="en-US" altLang="ko-KR" dirty="0"/>
                <a:t>5,000</a:t>
              </a:r>
              <a:r>
                <a:rPr lang="ko-KR" altLang="en-US" dirty="0"/>
                <a:t>원을 보내면 마을에서 이를 기금으로 삼아 논두렁을 보수</a:t>
              </a:r>
              <a:endParaRPr lang="en-US" altLang="ko-KR" dirty="0"/>
            </a:p>
            <a:p>
              <a:r>
                <a:rPr lang="ko-KR" altLang="en-US" dirty="0"/>
                <a:t>유휴지에 농작물을 심어 수확한 뒤 도시민들에게 보내는 사업</a:t>
              </a:r>
              <a:endParaRPr lang="en-US" altLang="ko-KR" dirty="0"/>
            </a:p>
            <a:p>
              <a:r>
                <a:rPr lang="ko-KR" altLang="en-US" dirty="0"/>
                <a:t>일종의 내셔널 트러스트 활동</a:t>
              </a:r>
            </a:p>
          </p:txBody>
        </p:sp>
      </p:grpSp>
      <p:sp>
        <p:nvSpPr>
          <p:cNvPr id="28" name="내용 개체 틀 8">
            <a:extLst>
              <a:ext uri="{FF2B5EF4-FFF2-40B4-BE49-F238E27FC236}">
                <a16:creationId xmlns:a16="http://schemas.microsoft.com/office/drawing/2014/main" id="{23A2EA37-9226-4247-9C92-0FD5239B951B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71ADF644-CB50-4F64-83B6-69AE5D8E77F4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A2D00273-7E81-466A-B807-CCA7A9DE7BF9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75CA7A3F-4D7A-40DE-832F-D779621E0DAC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9011F884-CC03-473C-A925-374E48DE7BA8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43F0FA41-C0EE-4420-BD38-C36A0DD023F2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39" name="Object 2">
            <a:extLst>
              <a:ext uri="{FF2B5EF4-FFF2-40B4-BE49-F238E27FC236}">
                <a16:creationId xmlns:a16="http://schemas.microsoft.com/office/drawing/2014/main" id="{F1D33EB1-5131-42F1-ADDA-15037E910492}"/>
              </a:ext>
            </a:extLst>
          </p:cNvPr>
          <p:cNvSpPr txBox="1"/>
          <p:nvPr/>
        </p:nvSpPr>
        <p:spPr>
          <a:xfrm>
            <a:off x="370182" y="413217"/>
            <a:ext cx="4046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정책</a:t>
            </a:r>
            <a:endParaRPr lang="en-US" sz="1400" b="1" dirty="0">
              <a:latin typeface="+mn-ea"/>
            </a:endParaRPr>
          </a:p>
        </p:txBody>
      </p:sp>
      <p:sp>
        <p:nvSpPr>
          <p:cNvPr id="40" name="Object 5">
            <a:extLst>
              <a:ext uri="{FF2B5EF4-FFF2-40B4-BE49-F238E27FC236}">
                <a16:creationId xmlns:a16="http://schemas.microsoft.com/office/drawing/2014/main" id="{E1DB196B-8119-4E03-A3F2-147334D9D882}"/>
              </a:ext>
            </a:extLst>
          </p:cNvPr>
          <p:cNvSpPr txBox="1"/>
          <p:nvPr/>
        </p:nvSpPr>
        <p:spPr>
          <a:xfrm>
            <a:off x="370182" y="1255414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/>
              <a:t>4) </a:t>
            </a:r>
            <a:r>
              <a:rPr lang="ko-KR" altLang="en-US" dirty="0"/>
              <a:t>한국의 </a:t>
            </a:r>
            <a:r>
              <a:rPr lang="ko-KR" altLang="en-US" dirty="0" err="1"/>
              <a:t>도농교류</a:t>
            </a:r>
            <a:r>
              <a:rPr lang="ko-KR" altLang="en-US" dirty="0"/>
              <a:t> 정책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8886777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/>
              <a:t>15</a:t>
            </a:r>
            <a:endParaRPr lang="en-US" altLang="ko-KR" sz="1200" dirty="0"/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887D5F63-DAE8-4BAD-B9D3-1F9F175EFE11}"/>
              </a:ext>
            </a:extLst>
          </p:cNvPr>
          <p:cNvGrpSpPr/>
          <p:nvPr/>
        </p:nvGrpSpPr>
        <p:grpSpPr>
          <a:xfrm>
            <a:off x="370182" y="1932470"/>
            <a:ext cx="8646919" cy="1077166"/>
            <a:chOff x="370182" y="1255414"/>
            <a:chExt cx="8646919" cy="1077166"/>
          </a:xfrm>
        </p:grpSpPr>
        <p:sp>
          <p:nvSpPr>
            <p:cNvPr id="29" name="Object 5">
              <a:extLst>
                <a:ext uri="{FF2B5EF4-FFF2-40B4-BE49-F238E27FC236}">
                  <a16:creationId xmlns:a16="http://schemas.microsoft.com/office/drawing/2014/main" id="{856492C6-73F2-4A8C-B13F-69C207103912}"/>
                </a:ext>
              </a:extLst>
            </p:cNvPr>
            <p:cNvSpPr txBox="1"/>
            <p:nvPr/>
          </p:nvSpPr>
          <p:spPr>
            <a:xfrm>
              <a:off x="370182" y="1255414"/>
              <a:ext cx="26581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경관개선을 위한 조례 제정</a:t>
              </a:r>
              <a:endParaRPr lang="en-US" altLang="ko-KR" dirty="0"/>
            </a:p>
          </p:txBody>
        </p:sp>
        <p:sp>
          <p:nvSpPr>
            <p:cNvPr id="32" name="Object 5">
              <a:extLst>
                <a:ext uri="{FF2B5EF4-FFF2-40B4-BE49-F238E27FC236}">
                  <a16:creationId xmlns:a16="http://schemas.microsoft.com/office/drawing/2014/main" id="{294E8E02-BE7B-4E42-BEA6-D770BCB9C7E2}"/>
                </a:ext>
              </a:extLst>
            </p:cNvPr>
            <p:cNvSpPr txBox="1"/>
            <p:nvPr/>
          </p:nvSpPr>
          <p:spPr>
            <a:xfrm>
              <a:off x="370182" y="1593916"/>
              <a:ext cx="8646919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pPr algn="l"/>
              <a:r>
                <a:rPr lang="ko-KR" altLang="en-US" dirty="0"/>
                <a:t>유럽의 경우 </a:t>
              </a:r>
              <a:r>
                <a:rPr lang="ko-KR" altLang="en-US" dirty="0" err="1"/>
                <a:t>도농교류는</a:t>
              </a:r>
              <a:r>
                <a:rPr lang="ko-KR" altLang="en-US" dirty="0"/>
                <a:t> 농촌관광과 함께 진행</a:t>
              </a:r>
              <a:endParaRPr lang="en-US" altLang="ko-KR" dirty="0"/>
            </a:p>
            <a:p>
              <a:pPr algn="l"/>
              <a:r>
                <a:rPr lang="ko-KR" altLang="en-US" dirty="0"/>
                <a:t>농촌관광을 활성화시키기 위하여 경관개선을 통한 토지이용 조정</a:t>
              </a:r>
              <a:endParaRPr lang="en-US" altLang="ko-KR" dirty="0"/>
            </a:p>
            <a:p>
              <a:pPr algn="l"/>
              <a:r>
                <a:rPr lang="ko-KR" altLang="en-US" dirty="0"/>
                <a:t>관광 기반시설 설치 및 체험 프로그램을 개발하고 관광 서비스 향상 등의 </a:t>
              </a:r>
              <a:r>
                <a:rPr lang="ko-KR" altLang="en-US" dirty="0" err="1"/>
                <a:t>소프트웨어적인</a:t>
              </a:r>
              <a:r>
                <a:rPr lang="ko-KR" altLang="en-US" dirty="0"/>
                <a:t> 측면을 개선</a:t>
              </a:r>
              <a:endParaRPr lang="en-US" altLang="ko-KR" dirty="0"/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6079527D-57FA-49BD-9049-3A7DC343FA9B}"/>
              </a:ext>
            </a:extLst>
          </p:cNvPr>
          <p:cNvGrpSpPr/>
          <p:nvPr/>
        </p:nvGrpSpPr>
        <p:grpSpPr>
          <a:xfrm>
            <a:off x="370182" y="3350824"/>
            <a:ext cx="6322565" cy="1077166"/>
            <a:chOff x="370182" y="1255414"/>
            <a:chExt cx="6322565" cy="1077166"/>
          </a:xfrm>
        </p:grpSpPr>
        <p:sp>
          <p:nvSpPr>
            <p:cNvPr id="35" name="Object 5">
              <a:extLst>
                <a:ext uri="{FF2B5EF4-FFF2-40B4-BE49-F238E27FC236}">
                  <a16:creationId xmlns:a16="http://schemas.microsoft.com/office/drawing/2014/main" id="{5F0AECC6-F2C8-4B31-A115-EBD57C78F460}"/>
                </a:ext>
              </a:extLst>
            </p:cNvPr>
            <p:cNvSpPr txBox="1"/>
            <p:nvPr/>
          </p:nvSpPr>
          <p:spPr>
            <a:xfrm>
              <a:off x="370182" y="1255414"/>
              <a:ext cx="283443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정부 </a:t>
              </a:r>
              <a:r>
                <a:rPr lang="en-US" altLang="ko-KR" dirty="0"/>
                <a:t>&amp; </a:t>
              </a:r>
              <a:r>
                <a:rPr lang="ko-KR" altLang="en-US" dirty="0"/>
                <a:t>민간조직이 사후관리</a:t>
              </a:r>
              <a:endParaRPr lang="en-US" altLang="ko-KR" dirty="0"/>
            </a:p>
          </p:txBody>
        </p:sp>
        <p:sp>
          <p:nvSpPr>
            <p:cNvPr id="37" name="Object 5">
              <a:extLst>
                <a:ext uri="{FF2B5EF4-FFF2-40B4-BE49-F238E27FC236}">
                  <a16:creationId xmlns:a16="http://schemas.microsoft.com/office/drawing/2014/main" id="{6DA82671-0CE7-413F-84E6-748AD7C66735}"/>
                </a:ext>
              </a:extLst>
            </p:cNvPr>
            <p:cNvSpPr txBox="1"/>
            <p:nvPr/>
          </p:nvSpPr>
          <p:spPr>
            <a:xfrm>
              <a:off x="370182" y="1593916"/>
              <a:ext cx="6322565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pPr algn="l"/>
              <a:r>
                <a:rPr lang="ko-KR" altLang="en-US" dirty="0"/>
                <a:t>정부조직과 민간조직이 정보를 관리</a:t>
              </a:r>
              <a:endParaRPr lang="en-US" altLang="ko-KR" dirty="0"/>
            </a:p>
            <a:p>
              <a:pPr algn="l"/>
              <a:r>
                <a:rPr lang="ko-KR" altLang="en-US" dirty="0"/>
                <a:t>교육</a:t>
              </a:r>
              <a:r>
                <a:rPr lang="en-US" altLang="ko-KR" dirty="0"/>
                <a:t>, </a:t>
              </a:r>
              <a:r>
                <a:rPr lang="ko-KR" altLang="en-US" dirty="0"/>
                <a:t>홍보</a:t>
              </a:r>
              <a:r>
                <a:rPr lang="en-US" altLang="ko-KR" dirty="0"/>
                <a:t>, </a:t>
              </a:r>
              <a:r>
                <a:rPr lang="ko-KR" altLang="en-US" dirty="0"/>
                <a:t>품질관리 등을 통하여 농촌관광을 활성화 시키는 업무를 담당</a:t>
              </a:r>
              <a:endParaRPr lang="en-US" altLang="ko-KR" dirty="0"/>
            </a:p>
            <a:p>
              <a:pPr algn="l"/>
              <a:r>
                <a:rPr lang="ko-KR" altLang="en-US" dirty="0"/>
                <a:t>영국의 </a:t>
              </a:r>
              <a:r>
                <a:rPr lang="en-US" altLang="ko-KR" dirty="0"/>
                <a:t>BTA(British Tourist Authority), </a:t>
              </a:r>
              <a:r>
                <a:rPr lang="ko-KR" altLang="en-US" dirty="0"/>
                <a:t>프랑스의 </a:t>
              </a:r>
              <a:r>
                <a:rPr lang="ko-KR" altLang="en-US" dirty="0" err="1"/>
                <a:t>지트</a:t>
              </a:r>
              <a:r>
                <a:rPr lang="en-US" altLang="ko-KR" dirty="0"/>
                <a:t>(Gets)</a:t>
              </a:r>
              <a:r>
                <a:rPr lang="ko-KR" altLang="en-US" dirty="0"/>
                <a:t> 등</a:t>
              </a:r>
              <a:endParaRPr lang="en-US" altLang="ko-KR" dirty="0"/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E8383AB7-422C-401F-A8C5-8F8B90494460}"/>
              </a:ext>
            </a:extLst>
          </p:cNvPr>
          <p:cNvGrpSpPr/>
          <p:nvPr/>
        </p:nvGrpSpPr>
        <p:grpSpPr>
          <a:xfrm>
            <a:off x="370182" y="4766492"/>
            <a:ext cx="8638903" cy="861722"/>
            <a:chOff x="370182" y="1255414"/>
            <a:chExt cx="8638903" cy="861722"/>
          </a:xfrm>
        </p:grpSpPr>
        <p:sp>
          <p:nvSpPr>
            <p:cNvPr id="39" name="Object 5">
              <a:extLst>
                <a:ext uri="{FF2B5EF4-FFF2-40B4-BE49-F238E27FC236}">
                  <a16:creationId xmlns:a16="http://schemas.microsoft.com/office/drawing/2014/main" id="{B86EF88C-6DF7-464D-B1F6-9208BCBD5446}"/>
                </a:ext>
              </a:extLst>
            </p:cNvPr>
            <p:cNvSpPr txBox="1"/>
            <p:nvPr/>
          </p:nvSpPr>
          <p:spPr>
            <a:xfrm>
              <a:off x="370182" y="1255414"/>
              <a:ext cx="39613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ko-KR" altLang="en-US" dirty="0"/>
                <a:t>주민들의 자발적인 참여의식을 통해 추진</a:t>
              </a:r>
              <a:endParaRPr lang="en-US" altLang="ko-KR" dirty="0"/>
            </a:p>
          </p:txBody>
        </p:sp>
        <p:sp>
          <p:nvSpPr>
            <p:cNvPr id="40" name="Object 5">
              <a:extLst>
                <a:ext uri="{FF2B5EF4-FFF2-40B4-BE49-F238E27FC236}">
                  <a16:creationId xmlns:a16="http://schemas.microsoft.com/office/drawing/2014/main" id="{0A2ACFC3-2580-42BE-A973-B1BD14A37DE2}"/>
                </a:ext>
              </a:extLst>
            </p:cNvPr>
            <p:cNvSpPr txBox="1"/>
            <p:nvPr/>
          </p:nvSpPr>
          <p:spPr>
            <a:xfrm>
              <a:off x="370182" y="1593916"/>
              <a:ext cx="863890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pPr algn="l"/>
              <a:r>
                <a:rPr lang="ko-KR" altLang="en-US" dirty="0"/>
                <a:t>일본은 지역 경관을 가꾸기 위한 자치주민규약조례와 주민복지개념의 사업으로 </a:t>
              </a:r>
              <a:r>
                <a:rPr lang="ko-KR" altLang="en-US" dirty="0" err="1"/>
                <a:t>도농교류가</a:t>
              </a:r>
              <a:r>
                <a:rPr lang="ko-KR" altLang="en-US" dirty="0"/>
                <a:t> 추진</a:t>
              </a:r>
              <a:endParaRPr lang="en-US" altLang="ko-KR" dirty="0"/>
            </a:p>
            <a:p>
              <a:pPr algn="l"/>
              <a:r>
                <a:rPr lang="ko-KR" altLang="en-US" dirty="0"/>
                <a:t> 스스로의 자발적인 참여로 사업이 이루어진다는 점에서 우리나라의 </a:t>
              </a:r>
              <a:r>
                <a:rPr lang="ko-KR" altLang="en-US" dirty="0" err="1"/>
                <a:t>도농교류사업과의</a:t>
              </a:r>
              <a:r>
                <a:rPr lang="ko-KR" altLang="en-US" dirty="0"/>
                <a:t> 차이점을 보임</a:t>
              </a:r>
              <a:endParaRPr lang="en-US" altLang="ko-KR" dirty="0"/>
            </a:p>
          </p:txBody>
        </p:sp>
      </p:grp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3C49DF41-841F-4557-9BA3-85B51ECF029D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1E80EDE8-ED4E-4CFC-A40D-D5F4935A4D0C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B1D3CD0D-C0AE-427E-9999-2C4F9796019B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6C275244-C395-401E-89BC-581F89C06F55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2E6FE7D9-DDC9-4A0E-9D93-22487CF93E71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30249BFC-3105-4DBC-957F-BD215CEEF91F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21" name="Object 2">
            <a:extLst>
              <a:ext uri="{FF2B5EF4-FFF2-40B4-BE49-F238E27FC236}">
                <a16:creationId xmlns:a16="http://schemas.microsoft.com/office/drawing/2014/main" id="{2C91F26A-E153-486F-97B7-0A82F5EE5D80}"/>
              </a:ext>
            </a:extLst>
          </p:cNvPr>
          <p:cNvSpPr txBox="1"/>
          <p:nvPr/>
        </p:nvSpPr>
        <p:spPr>
          <a:xfrm>
            <a:off x="370182" y="413217"/>
            <a:ext cx="40463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latin typeface="+mn-ea"/>
              </a:rPr>
              <a:t>02. </a:t>
            </a:r>
            <a:r>
              <a:rPr lang="ko-KR" altLang="en-US" sz="2400" b="1" dirty="0">
                <a:latin typeface="+mn-ea"/>
              </a:rPr>
              <a:t>이론 고찰</a:t>
            </a:r>
            <a:r>
              <a:rPr lang="en-US" altLang="ko-KR" sz="2400" b="1" dirty="0"/>
              <a:t>-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국내외 </a:t>
            </a:r>
            <a:r>
              <a:rPr lang="ko-KR" altLang="en-US" sz="1400" b="1" dirty="0" err="1">
                <a:latin typeface="+mn-ea"/>
              </a:rPr>
              <a:t>도농교류</a:t>
            </a:r>
            <a:r>
              <a:rPr lang="ko-KR" altLang="en-US" sz="1400" b="1" dirty="0">
                <a:latin typeface="+mn-ea"/>
              </a:rPr>
              <a:t> 정책</a:t>
            </a:r>
            <a:endParaRPr lang="en-US" sz="1400" b="1" dirty="0">
              <a:latin typeface="+mn-ea"/>
            </a:endParaRPr>
          </a:p>
        </p:txBody>
      </p:sp>
      <p:sp>
        <p:nvSpPr>
          <p:cNvPr id="23" name="Object 5">
            <a:extLst>
              <a:ext uri="{FF2B5EF4-FFF2-40B4-BE49-F238E27FC236}">
                <a16:creationId xmlns:a16="http://schemas.microsoft.com/office/drawing/2014/main" id="{4F698E8D-EFFF-4252-AC81-4971FDF3720F}"/>
              </a:ext>
            </a:extLst>
          </p:cNvPr>
          <p:cNvSpPr txBox="1"/>
          <p:nvPr/>
        </p:nvSpPr>
        <p:spPr>
          <a:xfrm>
            <a:off x="370182" y="1255414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/>
              <a:t>5) </a:t>
            </a:r>
            <a:r>
              <a:rPr lang="ko-KR" altLang="en-US" dirty="0"/>
              <a:t>국내외 </a:t>
            </a:r>
            <a:r>
              <a:rPr lang="ko-KR" altLang="en-US" dirty="0" err="1"/>
              <a:t>도농교류</a:t>
            </a:r>
            <a:r>
              <a:rPr lang="ko-KR" altLang="en-US" dirty="0"/>
              <a:t> 특징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7684875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16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365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일반 현황</a:t>
            </a:r>
            <a:endParaRPr lang="en-US" sz="1600" b="1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40E0ECA-C1CD-4736-8055-7723D6777C26}"/>
              </a:ext>
            </a:extLst>
          </p:cNvPr>
          <p:cNvGrpSpPr/>
          <p:nvPr/>
        </p:nvGrpSpPr>
        <p:grpSpPr>
          <a:xfrm>
            <a:off x="370182" y="1217314"/>
            <a:ext cx="6947736" cy="930652"/>
            <a:chOff x="370182" y="1217314"/>
            <a:chExt cx="6947736" cy="930652"/>
          </a:xfrm>
        </p:grpSpPr>
        <p:sp>
          <p:nvSpPr>
            <p:cNvPr id="29" name="Object 5">
              <a:extLst>
                <a:ext uri="{FF2B5EF4-FFF2-40B4-BE49-F238E27FC236}">
                  <a16:creationId xmlns:a16="http://schemas.microsoft.com/office/drawing/2014/main" id="{856492C6-73F2-4A8C-B13F-69C207103912}"/>
                </a:ext>
              </a:extLst>
            </p:cNvPr>
            <p:cNvSpPr txBox="1"/>
            <p:nvPr/>
          </p:nvSpPr>
          <p:spPr>
            <a:xfrm>
              <a:off x="370182" y="1217314"/>
              <a:ext cx="22621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1600" b="1">
                  <a:latin typeface="맑은 고딕" panose="020B0503020000020004" pitchFamily="50" charset="-127"/>
                  <a:cs typeface="Microsoft GothicNeo" panose="020B0500000101010101" pitchFamily="34" charset="-127"/>
                </a:defRPr>
              </a:lvl1pPr>
            </a:lstStyle>
            <a:p>
              <a:r>
                <a:rPr lang="en-US" altLang="ko-KR" sz="1800" dirty="0"/>
                <a:t>1) </a:t>
              </a:r>
              <a:r>
                <a:rPr lang="ko-KR" altLang="en-US" sz="1800" dirty="0"/>
                <a:t>무안군 인구 현황</a:t>
              </a:r>
              <a:endParaRPr lang="en-US" altLang="ko-KR" sz="1800" dirty="0"/>
            </a:p>
          </p:txBody>
        </p:sp>
        <p:sp>
          <p:nvSpPr>
            <p:cNvPr id="32" name="Object 5">
              <a:extLst>
                <a:ext uri="{FF2B5EF4-FFF2-40B4-BE49-F238E27FC236}">
                  <a16:creationId xmlns:a16="http://schemas.microsoft.com/office/drawing/2014/main" id="{294E8E02-BE7B-4E42-BEA6-D770BCB9C7E2}"/>
                </a:ext>
              </a:extLst>
            </p:cNvPr>
            <p:cNvSpPr txBox="1"/>
            <p:nvPr/>
          </p:nvSpPr>
          <p:spPr>
            <a:xfrm>
              <a:off x="370182" y="1624746"/>
              <a:ext cx="694773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 algn="just"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pPr algn="l"/>
              <a:r>
                <a:rPr lang="ko-KR" altLang="en-US" dirty="0"/>
                <a:t>최근 </a:t>
              </a:r>
              <a:r>
                <a:rPr lang="en-US" altLang="ko-KR" dirty="0"/>
                <a:t>10</a:t>
              </a:r>
              <a:r>
                <a:rPr lang="ko-KR" altLang="en-US" dirty="0"/>
                <a:t>년</a:t>
              </a:r>
              <a:r>
                <a:rPr lang="en-US" altLang="ko-KR" dirty="0"/>
                <a:t>(2011~2020</a:t>
              </a:r>
              <a:r>
                <a:rPr lang="ko-KR" altLang="en-US" dirty="0"/>
                <a:t>년</a:t>
              </a:r>
              <a:r>
                <a:rPr lang="en-US" altLang="ko-KR" dirty="0"/>
                <a:t>) </a:t>
              </a:r>
              <a:r>
                <a:rPr lang="ko-KR" altLang="en-US" dirty="0"/>
                <a:t>동안 인구현황을 살펴보면 </a:t>
              </a:r>
              <a:r>
                <a:rPr lang="en-US" altLang="ko-KR" dirty="0"/>
                <a:t>8,919</a:t>
              </a:r>
              <a:r>
                <a:rPr lang="ko-KR" altLang="en-US" dirty="0"/>
                <a:t>명의 인구 증가를 보임</a:t>
              </a:r>
              <a:endParaRPr lang="en-US" altLang="ko-KR" dirty="0"/>
            </a:p>
            <a:p>
              <a:pPr algn="l"/>
              <a:r>
                <a:rPr lang="ko-KR" altLang="en-US" dirty="0"/>
                <a:t>그러나 세대당 인구는 점차 감소하는 추세를 보임</a:t>
              </a:r>
              <a:endParaRPr lang="en-US" altLang="ko-KR" dirty="0"/>
            </a:p>
          </p:txBody>
        </p:sp>
      </p:grpSp>
      <p:sp>
        <p:nvSpPr>
          <p:cNvPr id="35" name="Object 5">
            <a:extLst>
              <a:ext uri="{FF2B5EF4-FFF2-40B4-BE49-F238E27FC236}">
                <a16:creationId xmlns:a16="http://schemas.microsoft.com/office/drawing/2014/main" id="{5F0AECC6-F2C8-4B31-A115-EBD57C78F460}"/>
              </a:ext>
            </a:extLst>
          </p:cNvPr>
          <p:cNvSpPr txBox="1"/>
          <p:nvPr/>
        </p:nvSpPr>
        <p:spPr>
          <a:xfrm>
            <a:off x="370182" y="2428698"/>
            <a:ext cx="2805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dirty="0"/>
              <a:t>무안군 장래 인구 추계</a:t>
            </a:r>
            <a:endParaRPr lang="en-US" altLang="ko-KR" sz="1800" dirty="0"/>
          </a:p>
        </p:txBody>
      </p:sp>
      <p:sp>
        <p:nvSpPr>
          <p:cNvPr id="37" name="Object 5">
            <a:extLst>
              <a:ext uri="{FF2B5EF4-FFF2-40B4-BE49-F238E27FC236}">
                <a16:creationId xmlns:a16="http://schemas.microsoft.com/office/drawing/2014/main" id="{6DA82671-0CE7-413F-84E6-748AD7C66735}"/>
              </a:ext>
            </a:extLst>
          </p:cNvPr>
          <p:cNvSpPr txBox="1"/>
          <p:nvPr/>
        </p:nvSpPr>
        <p:spPr>
          <a:xfrm>
            <a:off x="370182" y="2836130"/>
            <a:ext cx="6999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algn="l"/>
            <a:r>
              <a:rPr lang="en-US" altLang="ko-KR" dirty="0"/>
              <a:t>2020</a:t>
            </a:r>
            <a:r>
              <a:rPr lang="ko-KR" altLang="en-US" dirty="0"/>
              <a:t>년까지의 무안군 인구는 계속 증가하는 추세를 보임</a:t>
            </a:r>
            <a:endParaRPr lang="en-US" altLang="ko-KR" dirty="0"/>
          </a:p>
          <a:p>
            <a:pPr algn="l"/>
            <a:r>
              <a:rPr lang="ko-KR" altLang="en-US" dirty="0"/>
              <a:t>그러나 통계청 자료에 따르면 </a:t>
            </a:r>
            <a:r>
              <a:rPr lang="en-US" altLang="ko-KR" dirty="0"/>
              <a:t>2021</a:t>
            </a:r>
            <a:r>
              <a:rPr lang="ko-KR" altLang="en-US" dirty="0"/>
              <a:t>년부터 무안군의 인구는 감소하는 추세를 보임</a:t>
            </a:r>
            <a:endParaRPr lang="en-US" altLang="ko-KR" dirty="0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8184878-9282-48E0-BF18-E800225A07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877481"/>
              </p:ext>
            </p:extLst>
          </p:nvPr>
        </p:nvGraphicFramePr>
        <p:xfrm>
          <a:off x="370182" y="3760933"/>
          <a:ext cx="5774439" cy="2921878"/>
        </p:xfrm>
        <a:graphic>
          <a:graphicData uri="http://schemas.openxmlformats.org/drawingml/2006/table">
            <a:tbl>
              <a:tblPr/>
              <a:tblGrid>
                <a:gridCol w="721805">
                  <a:extLst>
                    <a:ext uri="{9D8B030D-6E8A-4147-A177-3AD203B41FA5}">
                      <a16:colId xmlns:a16="http://schemas.microsoft.com/office/drawing/2014/main" val="450737296"/>
                    </a:ext>
                  </a:extLst>
                </a:gridCol>
                <a:gridCol w="721805">
                  <a:extLst>
                    <a:ext uri="{9D8B030D-6E8A-4147-A177-3AD203B41FA5}">
                      <a16:colId xmlns:a16="http://schemas.microsoft.com/office/drawing/2014/main" val="1957771729"/>
                    </a:ext>
                  </a:extLst>
                </a:gridCol>
                <a:gridCol w="721805">
                  <a:extLst>
                    <a:ext uri="{9D8B030D-6E8A-4147-A177-3AD203B41FA5}">
                      <a16:colId xmlns:a16="http://schemas.microsoft.com/office/drawing/2014/main" val="4130806038"/>
                    </a:ext>
                  </a:extLst>
                </a:gridCol>
                <a:gridCol w="721805">
                  <a:extLst>
                    <a:ext uri="{9D8B030D-6E8A-4147-A177-3AD203B41FA5}">
                      <a16:colId xmlns:a16="http://schemas.microsoft.com/office/drawing/2014/main" val="1603504319"/>
                    </a:ext>
                  </a:extLst>
                </a:gridCol>
                <a:gridCol w="721805">
                  <a:extLst>
                    <a:ext uri="{9D8B030D-6E8A-4147-A177-3AD203B41FA5}">
                      <a16:colId xmlns:a16="http://schemas.microsoft.com/office/drawing/2014/main" val="1964993625"/>
                    </a:ext>
                  </a:extLst>
                </a:gridCol>
                <a:gridCol w="811489">
                  <a:extLst>
                    <a:ext uri="{9D8B030D-6E8A-4147-A177-3AD203B41FA5}">
                      <a16:colId xmlns:a16="http://schemas.microsoft.com/office/drawing/2014/main" val="2929708859"/>
                    </a:ext>
                  </a:extLst>
                </a:gridCol>
                <a:gridCol w="632120">
                  <a:extLst>
                    <a:ext uri="{9D8B030D-6E8A-4147-A177-3AD203B41FA5}">
                      <a16:colId xmlns:a16="http://schemas.microsoft.com/office/drawing/2014/main" val="55809262"/>
                    </a:ext>
                  </a:extLst>
                </a:gridCol>
                <a:gridCol w="721805">
                  <a:extLst>
                    <a:ext uri="{9D8B030D-6E8A-4147-A177-3AD203B41FA5}">
                      <a16:colId xmlns:a16="http://schemas.microsoft.com/office/drawing/2014/main" val="4011653210"/>
                    </a:ext>
                  </a:extLst>
                </a:gridCol>
              </a:tblGrid>
              <a:tr h="237603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세대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인구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인구밀도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㎢</a:t>
                      </a:r>
                      <a:r>
                        <a:rPr lang="en-US" altLang="ko-KR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면적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㎢</a:t>
                      </a:r>
                      <a:r>
                        <a:rPr lang="en-US" altLang="ko-KR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세대당 인구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735428"/>
                  </a:ext>
                </a:extLst>
              </a:tr>
              <a:tr h="2376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총계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남자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여자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1695418"/>
                  </a:ext>
                </a:extLst>
              </a:tr>
              <a:tr h="243877"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2011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32,211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75,718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37,927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37,791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168.7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448.95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2.4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8783929"/>
                  </a:ext>
                </a:extLst>
              </a:tr>
              <a:tr h="243877"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2012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32,248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75,741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37,997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37,744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168.7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448.95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2.3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3676278"/>
                  </a:ext>
                </a:extLst>
              </a:tr>
              <a:tr h="243877"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2013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33,549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79,367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39,705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39,662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177.7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448.94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2.39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5890985"/>
                  </a:ext>
                </a:extLst>
              </a:tr>
              <a:tr h="243877"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2014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34,562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81,696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40,869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40,827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184.8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449.75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2.40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7564000"/>
                  </a:ext>
                </a:extLst>
              </a:tr>
              <a:tr h="243877"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2015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35,086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82,236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41,098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41,138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186.2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449.75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2.39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8079328"/>
                  </a:ext>
                </a:extLst>
              </a:tr>
              <a:tr h="243877"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2016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35,500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82,109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41,153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40,956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186.3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449.74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2.31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6014860"/>
                  </a:ext>
                </a:extLst>
              </a:tr>
              <a:tr h="243877"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2017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36,235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82,872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41,473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41,399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184.3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449.74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2.3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7948001"/>
                  </a:ext>
                </a:extLst>
              </a:tr>
              <a:tr h="243877"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2018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36,410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81,991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41,104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40,887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182.3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449.74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2.3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9114391"/>
                  </a:ext>
                </a:extLst>
              </a:tr>
              <a:tr h="24387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2019</a:t>
                      </a:r>
                      <a:endParaRPr lang="en-US" sz="10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36,772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82,733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41,632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41,101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184.0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449.74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2.2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228781"/>
                  </a:ext>
                </a:extLst>
              </a:tr>
              <a:tr h="24387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2020</a:t>
                      </a:r>
                      <a:endParaRPr lang="en-US" sz="10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39,411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84,637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42,867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41,770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188.2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-27940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449.74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2.1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9323312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A75693C2-8E29-496E-A72E-C7C3CDC04344}"/>
              </a:ext>
            </a:extLst>
          </p:cNvPr>
          <p:cNvSpPr txBox="1"/>
          <p:nvPr/>
        </p:nvSpPr>
        <p:spPr>
          <a:xfrm>
            <a:off x="370182" y="3510832"/>
            <a:ext cx="11721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무안군 인구 현황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7BA14E00-0F02-4B0C-B3EB-D9A8958A7A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580619"/>
              </p:ext>
            </p:extLst>
          </p:nvPr>
        </p:nvGraphicFramePr>
        <p:xfrm>
          <a:off x="6648629" y="3757053"/>
          <a:ext cx="4725822" cy="691956"/>
        </p:xfrm>
        <a:graphic>
          <a:graphicData uri="http://schemas.openxmlformats.org/drawingml/2006/table">
            <a:tbl>
              <a:tblPr/>
              <a:tblGrid>
                <a:gridCol w="787637">
                  <a:extLst>
                    <a:ext uri="{9D8B030D-6E8A-4147-A177-3AD203B41FA5}">
                      <a16:colId xmlns:a16="http://schemas.microsoft.com/office/drawing/2014/main" val="2085112411"/>
                    </a:ext>
                  </a:extLst>
                </a:gridCol>
                <a:gridCol w="787637">
                  <a:extLst>
                    <a:ext uri="{9D8B030D-6E8A-4147-A177-3AD203B41FA5}">
                      <a16:colId xmlns:a16="http://schemas.microsoft.com/office/drawing/2014/main" val="1280230071"/>
                    </a:ext>
                  </a:extLst>
                </a:gridCol>
                <a:gridCol w="787637">
                  <a:extLst>
                    <a:ext uri="{9D8B030D-6E8A-4147-A177-3AD203B41FA5}">
                      <a16:colId xmlns:a16="http://schemas.microsoft.com/office/drawing/2014/main" val="4281717979"/>
                    </a:ext>
                  </a:extLst>
                </a:gridCol>
                <a:gridCol w="787637">
                  <a:extLst>
                    <a:ext uri="{9D8B030D-6E8A-4147-A177-3AD203B41FA5}">
                      <a16:colId xmlns:a16="http://schemas.microsoft.com/office/drawing/2014/main" val="3817827018"/>
                    </a:ext>
                  </a:extLst>
                </a:gridCol>
                <a:gridCol w="787637">
                  <a:extLst>
                    <a:ext uri="{9D8B030D-6E8A-4147-A177-3AD203B41FA5}">
                      <a16:colId xmlns:a16="http://schemas.microsoft.com/office/drawing/2014/main" val="4264221994"/>
                    </a:ext>
                  </a:extLst>
                </a:gridCol>
                <a:gridCol w="787637">
                  <a:extLst>
                    <a:ext uri="{9D8B030D-6E8A-4147-A177-3AD203B41FA5}">
                      <a16:colId xmlns:a16="http://schemas.microsoft.com/office/drawing/2014/main" val="1222197085"/>
                    </a:ext>
                  </a:extLst>
                </a:gridCol>
              </a:tblGrid>
              <a:tr h="228513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연도별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2021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2026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2031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2036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2037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10904"/>
                  </a:ext>
                </a:extLst>
              </a:tr>
              <a:tr h="441920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무안군</a:t>
                      </a:r>
                      <a:endParaRPr lang="ko-KR" altLang="en-US" sz="10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인구</a:t>
                      </a:r>
                      <a:endParaRPr lang="ko-KR" altLang="en-US" sz="10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79,530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77,720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76,584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75,240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74,923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580" marR="67580" marT="18684" marB="18684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7430782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777F7D4A-1584-4562-91CE-D7F081133E6F}"/>
              </a:ext>
            </a:extLst>
          </p:cNvPr>
          <p:cNvSpPr txBox="1"/>
          <p:nvPr/>
        </p:nvSpPr>
        <p:spPr>
          <a:xfrm>
            <a:off x="6648629" y="3510832"/>
            <a:ext cx="147348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무안군 장래 인구 추계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9DEC682F-F24D-4519-9EF1-A927DA5D5F5E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C29361E7-6C90-4CA4-8742-293A4D9A519D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7AFC3C36-C088-476E-8A60-03B841E637E5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BD56FAD6-D8FB-4A07-9CA4-BC283014D509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9" name="내용 개체 틀 8">
            <a:extLst>
              <a:ext uri="{FF2B5EF4-FFF2-40B4-BE49-F238E27FC236}">
                <a16:creationId xmlns:a16="http://schemas.microsoft.com/office/drawing/2014/main" id="{D82BB0BA-F9DE-4218-9AE9-AEF1D73D3EF7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89F762A5-B983-4AA5-8611-F281EEC15040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127202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그룹 46">
            <a:extLst>
              <a:ext uri="{FF2B5EF4-FFF2-40B4-BE49-F238E27FC236}">
                <a16:creationId xmlns:a16="http://schemas.microsoft.com/office/drawing/2014/main" id="{77734CE3-5B7C-4199-986A-A6F6E3623F56}"/>
              </a:ext>
            </a:extLst>
          </p:cNvPr>
          <p:cNvGrpSpPr/>
          <p:nvPr/>
        </p:nvGrpSpPr>
        <p:grpSpPr>
          <a:xfrm>
            <a:off x="1537682" y="2925461"/>
            <a:ext cx="2457507" cy="3778898"/>
            <a:chOff x="4548188" y="1160462"/>
            <a:chExt cx="3348037" cy="5148263"/>
          </a:xfrm>
        </p:grpSpPr>
        <p:pic>
          <p:nvPicPr>
            <p:cNvPr id="48" name="그림 47">
              <a:extLst>
                <a:ext uri="{FF2B5EF4-FFF2-40B4-BE49-F238E27FC236}">
                  <a16:creationId xmlns:a16="http://schemas.microsoft.com/office/drawing/2014/main" id="{831C580A-8209-430C-A74A-59DEC496C6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7305" t="14976" r="35234" b="5539"/>
            <a:stretch/>
          </p:blipFill>
          <p:spPr>
            <a:xfrm>
              <a:off x="4548188" y="1160462"/>
              <a:ext cx="3348037" cy="5148263"/>
            </a:xfrm>
            <a:prstGeom prst="rect">
              <a:avLst/>
            </a:prstGeom>
          </p:spPr>
        </p:pic>
        <p:pic>
          <p:nvPicPr>
            <p:cNvPr id="49" name="그림 48">
              <a:extLst>
                <a:ext uri="{FF2B5EF4-FFF2-40B4-BE49-F238E27FC236}">
                  <a16:creationId xmlns:a16="http://schemas.microsoft.com/office/drawing/2014/main" id="{3533E9B5-3CAE-43FF-AD5C-EC758B32F7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48189" y="5050365"/>
              <a:ext cx="1945918" cy="1258360"/>
            </a:xfrm>
            <a:prstGeom prst="rect">
              <a:avLst/>
            </a:prstGeom>
          </p:spPr>
        </p:pic>
      </p:grpSp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17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365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일반 현황</a:t>
            </a:r>
            <a:endParaRPr lang="en-US" sz="1600" b="1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56492C6-73F2-4A8C-B13F-69C207103912}"/>
              </a:ext>
            </a:extLst>
          </p:cNvPr>
          <p:cNvSpPr txBox="1"/>
          <p:nvPr/>
        </p:nvSpPr>
        <p:spPr>
          <a:xfrm>
            <a:off x="370182" y="1191914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3) </a:t>
            </a:r>
            <a:r>
              <a:rPr lang="ko-KR" altLang="en-US" sz="1800" dirty="0"/>
              <a:t>무안군 인구 분포</a:t>
            </a:r>
            <a:endParaRPr lang="en-US" altLang="ko-KR" sz="1800" dirty="0"/>
          </a:p>
        </p:txBody>
      </p:sp>
      <p:sp>
        <p:nvSpPr>
          <p:cNvPr id="32" name="Object 5">
            <a:extLst>
              <a:ext uri="{FF2B5EF4-FFF2-40B4-BE49-F238E27FC236}">
                <a16:creationId xmlns:a16="http://schemas.microsoft.com/office/drawing/2014/main" id="{294E8E02-BE7B-4E42-BEA6-D770BCB9C7E2}"/>
              </a:ext>
            </a:extLst>
          </p:cNvPr>
          <p:cNvSpPr txBox="1"/>
          <p:nvPr/>
        </p:nvSpPr>
        <p:spPr>
          <a:xfrm>
            <a:off x="370182" y="1624746"/>
            <a:ext cx="6684843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dirty="0"/>
              <a:t>청계면</a:t>
            </a:r>
            <a:r>
              <a:rPr lang="en-US" altLang="ko-KR" dirty="0"/>
              <a:t>, </a:t>
            </a:r>
            <a:r>
              <a:rPr lang="ko-KR" altLang="en-US" dirty="0" err="1"/>
              <a:t>무안읍</a:t>
            </a:r>
            <a:r>
              <a:rPr lang="en-US" altLang="ko-KR" dirty="0"/>
              <a:t>, </a:t>
            </a:r>
            <a:r>
              <a:rPr lang="ko-KR" altLang="en-US" dirty="0" err="1"/>
              <a:t>현경면</a:t>
            </a:r>
            <a:r>
              <a:rPr lang="en-US" altLang="ko-KR" dirty="0"/>
              <a:t>, </a:t>
            </a:r>
            <a:r>
              <a:rPr lang="ko-KR" altLang="en-US" dirty="0" err="1"/>
              <a:t>삼향읍</a:t>
            </a:r>
            <a:r>
              <a:rPr lang="ko-KR" altLang="en-US" dirty="0"/>
              <a:t> 일부에 인구가 집중된 것을 확인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해제면</a:t>
            </a:r>
            <a:r>
              <a:rPr lang="en-US" altLang="ko-KR" dirty="0"/>
              <a:t>, </a:t>
            </a:r>
            <a:r>
              <a:rPr lang="ko-KR" altLang="en-US" dirty="0" err="1"/>
              <a:t>운남면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ko-KR" altLang="en-US" dirty="0" err="1"/>
              <a:t>망운면</a:t>
            </a:r>
            <a:r>
              <a:rPr lang="en-US" altLang="ko-KR" dirty="0"/>
              <a:t>, </a:t>
            </a:r>
            <a:r>
              <a:rPr lang="ko-KR" altLang="en-US" dirty="0" err="1"/>
              <a:t>현경면</a:t>
            </a:r>
            <a:r>
              <a:rPr lang="en-US" altLang="ko-KR" dirty="0"/>
              <a:t>, </a:t>
            </a:r>
            <a:r>
              <a:rPr lang="ko-KR" altLang="en-US" dirty="0" err="1"/>
              <a:t>몽탄면</a:t>
            </a:r>
            <a:r>
              <a:rPr lang="en-US" altLang="ko-KR" dirty="0"/>
              <a:t>, </a:t>
            </a:r>
            <a:r>
              <a:rPr lang="ko-KR" altLang="en-US" dirty="0" err="1"/>
              <a:t>일로읍이</a:t>
            </a:r>
            <a:r>
              <a:rPr lang="ko-KR" altLang="en-US" dirty="0"/>
              <a:t> 평균 나이가 높은 것을 확인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 err="1"/>
              <a:t>무안읍</a:t>
            </a:r>
            <a:r>
              <a:rPr lang="en-US" altLang="ko-KR" dirty="0"/>
              <a:t>, </a:t>
            </a:r>
            <a:r>
              <a:rPr lang="ko-KR" altLang="en-US" dirty="0"/>
              <a:t>청계면</a:t>
            </a:r>
            <a:r>
              <a:rPr lang="en-US" altLang="ko-KR" dirty="0"/>
              <a:t>, </a:t>
            </a:r>
            <a:r>
              <a:rPr lang="ko-KR" altLang="en-US" dirty="0" err="1"/>
              <a:t>삼향읍에</a:t>
            </a:r>
            <a:r>
              <a:rPr lang="ko-KR" altLang="en-US" dirty="0"/>
              <a:t> 부분적으로 인구가 집중되어 높은 밀도를 확인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5693C2-8E29-496E-A72E-C7C3CDC04344}"/>
              </a:ext>
            </a:extLst>
          </p:cNvPr>
          <p:cNvSpPr txBox="1"/>
          <p:nvPr/>
        </p:nvSpPr>
        <p:spPr>
          <a:xfrm>
            <a:off x="1537682" y="2768073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인구분포</a:t>
            </a:r>
          </a:p>
        </p:txBody>
      </p: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789EE05E-137D-40CD-AE47-B41E0DA3B21C}"/>
              </a:ext>
            </a:extLst>
          </p:cNvPr>
          <p:cNvGrpSpPr/>
          <p:nvPr/>
        </p:nvGrpSpPr>
        <p:grpSpPr>
          <a:xfrm>
            <a:off x="4867247" y="2925461"/>
            <a:ext cx="2457507" cy="3778898"/>
            <a:chOff x="4548188" y="1160462"/>
            <a:chExt cx="3348037" cy="5148263"/>
          </a:xfrm>
        </p:grpSpPr>
        <p:pic>
          <p:nvPicPr>
            <p:cNvPr id="51" name="그림 50">
              <a:extLst>
                <a:ext uri="{FF2B5EF4-FFF2-40B4-BE49-F238E27FC236}">
                  <a16:creationId xmlns:a16="http://schemas.microsoft.com/office/drawing/2014/main" id="{DF941EA4-836D-4BD5-9E31-F1F94C71C1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7305" t="14976" r="35234" b="5539"/>
            <a:stretch/>
          </p:blipFill>
          <p:spPr>
            <a:xfrm>
              <a:off x="4548188" y="1160462"/>
              <a:ext cx="3348037" cy="5148263"/>
            </a:xfrm>
            <a:prstGeom prst="rect">
              <a:avLst/>
            </a:prstGeom>
          </p:spPr>
        </p:pic>
        <p:pic>
          <p:nvPicPr>
            <p:cNvPr id="52" name="그림 51">
              <a:extLst>
                <a:ext uri="{FF2B5EF4-FFF2-40B4-BE49-F238E27FC236}">
                  <a16:creationId xmlns:a16="http://schemas.microsoft.com/office/drawing/2014/main" id="{D1719135-D47A-469E-8076-6D5190001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48189" y="5050365"/>
              <a:ext cx="1767542" cy="1258360"/>
            </a:xfrm>
            <a:prstGeom prst="rect">
              <a:avLst/>
            </a:prstGeom>
          </p:spPr>
        </p:pic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265AD2CF-3E46-4C50-ABCA-FD5BED946A60}"/>
              </a:ext>
            </a:extLst>
          </p:cNvPr>
          <p:cNvGrpSpPr/>
          <p:nvPr/>
        </p:nvGrpSpPr>
        <p:grpSpPr>
          <a:xfrm>
            <a:off x="8192829" y="2925461"/>
            <a:ext cx="2457507" cy="3778898"/>
            <a:chOff x="4548188" y="1160462"/>
            <a:chExt cx="3348037" cy="5148263"/>
          </a:xfrm>
        </p:grpSpPr>
        <p:pic>
          <p:nvPicPr>
            <p:cNvPr id="54" name="그림 53">
              <a:extLst>
                <a:ext uri="{FF2B5EF4-FFF2-40B4-BE49-F238E27FC236}">
                  <a16:creationId xmlns:a16="http://schemas.microsoft.com/office/drawing/2014/main" id="{32485E55-4FA1-4D44-B5B7-93055CFEDC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7305" t="14976" r="35234" b="5539"/>
            <a:stretch/>
          </p:blipFill>
          <p:spPr>
            <a:xfrm>
              <a:off x="4548188" y="1160462"/>
              <a:ext cx="3348037" cy="5148263"/>
            </a:xfrm>
            <a:prstGeom prst="rect">
              <a:avLst/>
            </a:prstGeom>
          </p:spPr>
        </p:pic>
        <p:pic>
          <p:nvPicPr>
            <p:cNvPr id="55" name="그림 54">
              <a:extLst>
                <a:ext uri="{FF2B5EF4-FFF2-40B4-BE49-F238E27FC236}">
                  <a16:creationId xmlns:a16="http://schemas.microsoft.com/office/drawing/2014/main" id="{1A1D87F6-4F55-4ECB-8C6D-C08E6DDE6C5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48189" y="5050365"/>
              <a:ext cx="2159969" cy="1258360"/>
            </a:xfrm>
            <a:prstGeom prst="rect">
              <a:avLst/>
            </a:prstGeom>
          </p:spPr>
        </p:pic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61FE9191-4FF6-4E11-BED9-7907C39CC237}"/>
              </a:ext>
            </a:extLst>
          </p:cNvPr>
          <p:cNvSpPr txBox="1"/>
          <p:nvPr/>
        </p:nvSpPr>
        <p:spPr>
          <a:xfrm>
            <a:off x="4867247" y="2768073"/>
            <a:ext cx="63190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/>
              <a:t>평균 나이</a:t>
            </a:r>
            <a:endParaRPr lang="ko-KR" altLang="en-US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5D4EDB1-1A6E-4A1C-B5BB-91D68CBBB685}"/>
              </a:ext>
            </a:extLst>
          </p:cNvPr>
          <p:cNvSpPr txBox="1"/>
          <p:nvPr/>
        </p:nvSpPr>
        <p:spPr>
          <a:xfrm>
            <a:off x="8192829" y="2768073"/>
            <a:ext cx="59503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인구밀도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430634AE-7243-445B-80B0-AFBB97E3BB96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BE97C74E-0BB2-493E-8BB9-69D7037F22E9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315EBAC1-63D8-4BA8-9538-4E646FD39BDC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898755EB-A4B4-4D74-A39F-0B0E12DEF300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07500EAE-634A-4FBC-8F64-1CC8954180EE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7612C74D-8999-4D4A-A737-E4D9CE9A8E73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738358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>
            <a:extLst>
              <a:ext uri="{FF2B5EF4-FFF2-40B4-BE49-F238E27FC236}">
                <a16:creationId xmlns:a16="http://schemas.microsoft.com/office/drawing/2014/main" id="{144FA744-6DC2-486E-BEA7-015DD900BC20}"/>
              </a:ext>
            </a:extLst>
          </p:cNvPr>
          <p:cNvGrpSpPr/>
          <p:nvPr/>
        </p:nvGrpSpPr>
        <p:grpSpPr>
          <a:xfrm>
            <a:off x="1537682" y="2925461"/>
            <a:ext cx="2457507" cy="3778898"/>
            <a:chOff x="4548188" y="1160462"/>
            <a:chExt cx="3348037" cy="5148263"/>
          </a:xfrm>
        </p:grpSpPr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13963282-F7B8-4A38-B9B0-1A7FC001D9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7305" t="14976" r="35234" b="5539"/>
            <a:stretch/>
          </p:blipFill>
          <p:spPr>
            <a:xfrm>
              <a:off x="4548188" y="1160462"/>
              <a:ext cx="3348037" cy="5148263"/>
            </a:xfrm>
            <a:prstGeom prst="rect">
              <a:avLst/>
            </a:prstGeom>
          </p:spPr>
        </p:pic>
        <p:pic>
          <p:nvPicPr>
            <p:cNvPr id="33" name="그림 32">
              <a:extLst>
                <a:ext uri="{FF2B5EF4-FFF2-40B4-BE49-F238E27FC236}">
                  <a16:creationId xmlns:a16="http://schemas.microsoft.com/office/drawing/2014/main" id="{2292527C-BCEE-4CC8-9009-C8A8F73E26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48190" y="5050363"/>
              <a:ext cx="1884300" cy="1258362"/>
            </a:xfrm>
            <a:prstGeom prst="rect">
              <a:avLst/>
            </a:prstGeom>
          </p:spPr>
        </p:pic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7F07AEAF-F05F-40ED-BBA5-F7A7A0CE51DD}"/>
              </a:ext>
            </a:extLst>
          </p:cNvPr>
          <p:cNvGrpSpPr/>
          <p:nvPr/>
        </p:nvGrpSpPr>
        <p:grpSpPr>
          <a:xfrm>
            <a:off x="4867247" y="2925461"/>
            <a:ext cx="2457507" cy="3778898"/>
            <a:chOff x="4548188" y="1160462"/>
            <a:chExt cx="3348037" cy="5148263"/>
          </a:xfrm>
        </p:grpSpPr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F7F88612-528C-4DC4-8018-06B6355B1B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7305" t="14976" r="35234" b="5539"/>
            <a:stretch/>
          </p:blipFill>
          <p:spPr>
            <a:xfrm>
              <a:off x="4548188" y="1160462"/>
              <a:ext cx="3348037" cy="5148263"/>
            </a:xfrm>
            <a:prstGeom prst="rect">
              <a:avLst/>
            </a:prstGeom>
          </p:spPr>
        </p:pic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BDF46B13-8927-42D2-9E3C-1F0A92E3C5F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48190" y="5050363"/>
              <a:ext cx="1879454" cy="1258361"/>
            </a:xfrm>
            <a:prstGeom prst="rect">
              <a:avLst/>
            </a:prstGeom>
          </p:spPr>
        </p:pic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CFBF090D-E5E2-4F39-8E3A-F124F5E3FE27}"/>
              </a:ext>
            </a:extLst>
          </p:cNvPr>
          <p:cNvGrpSpPr/>
          <p:nvPr/>
        </p:nvGrpSpPr>
        <p:grpSpPr>
          <a:xfrm>
            <a:off x="8192829" y="2925461"/>
            <a:ext cx="2457507" cy="3778898"/>
            <a:chOff x="4548188" y="1160462"/>
            <a:chExt cx="3348037" cy="5148263"/>
          </a:xfrm>
        </p:grpSpPr>
        <p:pic>
          <p:nvPicPr>
            <p:cNvPr id="38" name="그림 37">
              <a:extLst>
                <a:ext uri="{FF2B5EF4-FFF2-40B4-BE49-F238E27FC236}">
                  <a16:creationId xmlns:a16="http://schemas.microsoft.com/office/drawing/2014/main" id="{115C1D5D-024D-4DD2-A3B7-E0DE733610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7305" t="14976" r="35234" b="5539"/>
            <a:stretch/>
          </p:blipFill>
          <p:spPr>
            <a:xfrm>
              <a:off x="4548188" y="1160462"/>
              <a:ext cx="3348037" cy="5148263"/>
            </a:xfrm>
            <a:prstGeom prst="rect">
              <a:avLst/>
            </a:prstGeom>
          </p:spPr>
        </p:pic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2140275B-E681-48D2-A9E2-F00BF25F207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48189" y="5050363"/>
              <a:ext cx="1884300" cy="1258362"/>
            </a:xfrm>
            <a:prstGeom prst="rect">
              <a:avLst/>
            </a:prstGeom>
          </p:spPr>
        </p:pic>
      </p:grpSp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18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365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일반 현황</a:t>
            </a:r>
            <a:endParaRPr lang="en-US" sz="1600" b="1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56492C6-73F2-4A8C-B13F-69C207103912}"/>
              </a:ext>
            </a:extLst>
          </p:cNvPr>
          <p:cNvSpPr txBox="1"/>
          <p:nvPr/>
        </p:nvSpPr>
        <p:spPr>
          <a:xfrm>
            <a:off x="370182" y="1191914"/>
            <a:ext cx="3416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4) </a:t>
            </a:r>
            <a:r>
              <a:rPr lang="ko-KR" altLang="en-US" sz="1800" dirty="0" err="1"/>
              <a:t>읍면과</a:t>
            </a:r>
            <a:r>
              <a:rPr lang="ko-KR" altLang="en-US" sz="1800" dirty="0"/>
              <a:t> 주택유형별 분포현황</a:t>
            </a:r>
            <a:endParaRPr lang="en-US" altLang="ko-KR" sz="1800" dirty="0"/>
          </a:p>
        </p:txBody>
      </p:sp>
      <p:sp>
        <p:nvSpPr>
          <p:cNvPr id="32" name="Object 5">
            <a:extLst>
              <a:ext uri="{FF2B5EF4-FFF2-40B4-BE49-F238E27FC236}">
                <a16:creationId xmlns:a16="http://schemas.microsoft.com/office/drawing/2014/main" id="{294E8E02-BE7B-4E42-BEA6-D770BCB9C7E2}"/>
              </a:ext>
            </a:extLst>
          </p:cNvPr>
          <p:cNvSpPr txBox="1"/>
          <p:nvPr/>
        </p:nvSpPr>
        <p:spPr>
          <a:xfrm>
            <a:off x="370182" y="1624746"/>
            <a:ext cx="7120860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dirty="0"/>
              <a:t>단독주택 </a:t>
            </a:r>
            <a:r>
              <a:rPr lang="en-US" altLang="ko-KR" dirty="0"/>
              <a:t>: </a:t>
            </a:r>
            <a:r>
              <a:rPr lang="ko-KR" altLang="en-US" dirty="0"/>
              <a:t>무안군 전체에 고르게 분포되어 있음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그러나 다세대주택</a:t>
            </a:r>
            <a:r>
              <a:rPr lang="en-US" altLang="ko-KR" dirty="0"/>
              <a:t>, </a:t>
            </a:r>
            <a:r>
              <a:rPr lang="ko-KR" altLang="en-US" dirty="0"/>
              <a:t>아파트</a:t>
            </a:r>
            <a:r>
              <a:rPr lang="en-US" altLang="ko-KR" dirty="0"/>
              <a:t>, </a:t>
            </a:r>
            <a:r>
              <a:rPr lang="ko-KR" altLang="en-US" dirty="0"/>
              <a:t>연립주택은 청계면</a:t>
            </a:r>
            <a:r>
              <a:rPr lang="en-US" altLang="ko-KR" dirty="0"/>
              <a:t>, </a:t>
            </a:r>
            <a:r>
              <a:rPr lang="ko-KR" altLang="en-US" dirty="0" err="1"/>
              <a:t>무안읍</a:t>
            </a:r>
            <a:r>
              <a:rPr lang="en-US" altLang="ko-KR" dirty="0"/>
              <a:t>, </a:t>
            </a:r>
            <a:r>
              <a:rPr lang="ko-KR" altLang="en-US" dirty="0" err="1"/>
              <a:t>삼향읍</a:t>
            </a:r>
            <a:r>
              <a:rPr lang="ko-KR" altLang="en-US" dirty="0"/>
              <a:t> 일부 지역에 집중됨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5693C2-8E29-496E-A72E-C7C3CDC04344}"/>
              </a:ext>
            </a:extLst>
          </p:cNvPr>
          <p:cNvSpPr txBox="1"/>
          <p:nvPr/>
        </p:nvSpPr>
        <p:spPr>
          <a:xfrm>
            <a:off x="1537682" y="2768073"/>
            <a:ext cx="13003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무안군 주택 총합계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1FE9191-4FF6-4E11-BED9-7907C39CC237}"/>
              </a:ext>
            </a:extLst>
          </p:cNvPr>
          <p:cNvSpPr txBox="1"/>
          <p:nvPr/>
        </p:nvSpPr>
        <p:spPr>
          <a:xfrm>
            <a:off x="4867247" y="2768073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단독주택 분포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5D4EDB1-1A6E-4A1C-B5BB-91D68CBBB685}"/>
              </a:ext>
            </a:extLst>
          </p:cNvPr>
          <p:cNvSpPr txBox="1"/>
          <p:nvPr/>
        </p:nvSpPr>
        <p:spPr>
          <a:xfrm>
            <a:off x="8192829" y="2768073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아파트 분포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306AA768-BAE9-49BC-8BA9-DC10F88AA1D4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4119B562-9F59-4050-90B1-871A679A1F8B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13168123-AE76-4B72-8DEC-6BCA76195B72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3" name="내용 개체 틀 8">
            <a:extLst>
              <a:ext uri="{FF2B5EF4-FFF2-40B4-BE49-F238E27FC236}">
                <a16:creationId xmlns:a16="http://schemas.microsoft.com/office/drawing/2014/main" id="{425464FE-3C5C-487E-96D5-51B916AD1C38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4" name="내용 개체 틀 8">
            <a:extLst>
              <a:ext uri="{FF2B5EF4-FFF2-40B4-BE49-F238E27FC236}">
                <a16:creationId xmlns:a16="http://schemas.microsoft.com/office/drawing/2014/main" id="{5F8A1A5B-A4D2-42AD-B7B4-253612862B5B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5" name="내용 개체 틀 8">
            <a:extLst>
              <a:ext uri="{FF2B5EF4-FFF2-40B4-BE49-F238E27FC236}">
                <a16:creationId xmlns:a16="http://schemas.microsoft.com/office/drawing/2014/main" id="{594514C9-0CED-44FE-8B58-37BFB7D8EF01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0594594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85002AD1-FB7F-466F-9CFB-2CE7C67877F9}"/>
              </a:ext>
            </a:extLst>
          </p:cNvPr>
          <p:cNvGrpSpPr/>
          <p:nvPr/>
        </p:nvGrpSpPr>
        <p:grpSpPr>
          <a:xfrm>
            <a:off x="1730115" y="3670910"/>
            <a:ext cx="8727787" cy="3187090"/>
            <a:chOff x="1730115" y="3241584"/>
            <a:chExt cx="8727787" cy="3187090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3CBEC23C-B3C5-42E4-ADAC-125F74E089DB}"/>
                </a:ext>
              </a:extLst>
            </p:cNvPr>
            <p:cNvGrpSpPr/>
            <p:nvPr/>
          </p:nvGrpSpPr>
          <p:grpSpPr>
            <a:xfrm>
              <a:off x="5059680" y="3241584"/>
              <a:ext cx="2072640" cy="3187090"/>
              <a:chOff x="4548188" y="1160462"/>
              <a:chExt cx="3348037" cy="5148263"/>
            </a:xfrm>
          </p:grpSpPr>
          <p:pic>
            <p:nvPicPr>
              <p:cNvPr id="66" name="그림 65">
                <a:extLst>
                  <a:ext uri="{FF2B5EF4-FFF2-40B4-BE49-F238E27FC236}">
                    <a16:creationId xmlns:a16="http://schemas.microsoft.com/office/drawing/2014/main" id="{5DD02674-4548-4315-A9E5-D872A988D4A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37305" t="14976" r="35234" b="5539"/>
              <a:stretch/>
            </p:blipFill>
            <p:spPr>
              <a:xfrm>
                <a:off x="4548188" y="1160462"/>
                <a:ext cx="3348037" cy="5148263"/>
              </a:xfrm>
              <a:prstGeom prst="rect">
                <a:avLst/>
              </a:prstGeom>
            </p:spPr>
          </p:pic>
          <p:pic>
            <p:nvPicPr>
              <p:cNvPr id="67" name="그림 66">
                <a:extLst>
                  <a:ext uri="{FF2B5EF4-FFF2-40B4-BE49-F238E27FC236}">
                    <a16:creationId xmlns:a16="http://schemas.microsoft.com/office/drawing/2014/main" id="{0368F3F0-F7B4-40B4-BD44-22A7847B37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48190" y="5050363"/>
                <a:ext cx="1766235" cy="1258362"/>
              </a:xfrm>
              <a:prstGeom prst="rect">
                <a:avLst/>
              </a:prstGeom>
            </p:spPr>
          </p:pic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C2DC3F19-DFBA-474A-9B8A-CC98771A7E45}"/>
                </a:ext>
              </a:extLst>
            </p:cNvPr>
            <p:cNvGrpSpPr/>
            <p:nvPr/>
          </p:nvGrpSpPr>
          <p:grpSpPr>
            <a:xfrm>
              <a:off x="8385262" y="3241584"/>
              <a:ext cx="2072640" cy="3187090"/>
              <a:chOff x="4548188" y="1160462"/>
              <a:chExt cx="3348037" cy="5148263"/>
            </a:xfrm>
          </p:grpSpPr>
          <p:pic>
            <p:nvPicPr>
              <p:cNvPr id="69" name="그림 68">
                <a:extLst>
                  <a:ext uri="{FF2B5EF4-FFF2-40B4-BE49-F238E27FC236}">
                    <a16:creationId xmlns:a16="http://schemas.microsoft.com/office/drawing/2014/main" id="{C95767D1-DD48-4FAA-B41D-271E0958A6B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7305" t="14976" r="35234" b="5539"/>
              <a:stretch/>
            </p:blipFill>
            <p:spPr>
              <a:xfrm>
                <a:off x="4548188" y="1160462"/>
                <a:ext cx="3348037" cy="5148263"/>
              </a:xfrm>
              <a:prstGeom prst="rect">
                <a:avLst/>
              </a:prstGeom>
            </p:spPr>
          </p:pic>
          <p:pic>
            <p:nvPicPr>
              <p:cNvPr id="70" name="그림 69">
                <a:extLst>
                  <a:ext uri="{FF2B5EF4-FFF2-40B4-BE49-F238E27FC236}">
                    <a16:creationId xmlns:a16="http://schemas.microsoft.com/office/drawing/2014/main" id="{BB64E411-AFA9-4C73-ACF4-326F7AAC8A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548191" y="5050363"/>
                <a:ext cx="1827698" cy="1258362"/>
              </a:xfrm>
              <a:prstGeom prst="rect">
                <a:avLst/>
              </a:prstGeom>
            </p:spPr>
          </p:pic>
        </p:grp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4B13DBCE-35AC-46D9-BA88-DC991005F1EB}"/>
                </a:ext>
              </a:extLst>
            </p:cNvPr>
            <p:cNvGrpSpPr/>
            <p:nvPr/>
          </p:nvGrpSpPr>
          <p:grpSpPr>
            <a:xfrm>
              <a:off x="1730115" y="3241584"/>
              <a:ext cx="2072640" cy="3187090"/>
              <a:chOff x="4548188" y="1160462"/>
              <a:chExt cx="3348037" cy="5148263"/>
            </a:xfrm>
          </p:grpSpPr>
          <p:pic>
            <p:nvPicPr>
              <p:cNvPr id="72" name="그림 71">
                <a:extLst>
                  <a:ext uri="{FF2B5EF4-FFF2-40B4-BE49-F238E27FC236}">
                    <a16:creationId xmlns:a16="http://schemas.microsoft.com/office/drawing/2014/main" id="{F0754486-5035-4A2B-8377-5E631443779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7305" t="14976" r="35234" b="5539"/>
              <a:stretch/>
            </p:blipFill>
            <p:spPr>
              <a:xfrm>
                <a:off x="4548188" y="1160462"/>
                <a:ext cx="3348037" cy="5148263"/>
              </a:xfrm>
              <a:prstGeom prst="rect">
                <a:avLst/>
              </a:prstGeom>
            </p:spPr>
          </p:pic>
          <p:pic>
            <p:nvPicPr>
              <p:cNvPr id="73" name="그림 72">
                <a:extLst>
                  <a:ext uri="{FF2B5EF4-FFF2-40B4-BE49-F238E27FC236}">
                    <a16:creationId xmlns:a16="http://schemas.microsoft.com/office/drawing/2014/main" id="{53EF91C6-7F9E-4DB7-BB02-C6EFF5893A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548189" y="5050363"/>
                <a:ext cx="1827698" cy="1258362"/>
              </a:xfrm>
              <a:prstGeom prst="rect">
                <a:avLst/>
              </a:prstGeom>
            </p:spPr>
          </p:pic>
        </p:grpSp>
      </p:grpSp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19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365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일반 현황</a:t>
            </a:r>
            <a:endParaRPr lang="en-US" sz="1600" b="1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56492C6-73F2-4A8C-B13F-69C207103912}"/>
              </a:ext>
            </a:extLst>
          </p:cNvPr>
          <p:cNvSpPr txBox="1"/>
          <p:nvPr/>
        </p:nvSpPr>
        <p:spPr>
          <a:xfrm>
            <a:off x="370182" y="1191914"/>
            <a:ext cx="1406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5) </a:t>
            </a:r>
            <a:r>
              <a:rPr lang="ko-KR" altLang="en-US" sz="1800" dirty="0"/>
              <a:t>경제활동</a:t>
            </a:r>
            <a:endParaRPr lang="en-US" altLang="ko-KR" sz="1800" dirty="0"/>
          </a:p>
        </p:txBody>
      </p:sp>
      <p:sp>
        <p:nvSpPr>
          <p:cNvPr id="32" name="Object 5">
            <a:extLst>
              <a:ext uri="{FF2B5EF4-FFF2-40B4-BE49-F238E27FC236}">
                <a16:creationId xmlns:a16="http://schemas.microsoft.com/office/drawing/2014/main" id="{294E8E02-BE7B-4E42-BEA6-D770BCB9C7E2}"/>
              </a:ext>
            </a:extLst>
          </p:cNvPr>
          <p:cNvSpPr txBox="1"/>
          <p:nvPr/>
        </p:nvSpPr>
        <p:spPr>
          <a:xfrm>
            <a:off x="370182" y="1573946"/>
            <a:ext cx="3177473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dirty="0"/>
              <a:t>무안군 </a:t>
            </a:r>
            <a:r>
              <a:rPr lang="en-US" altLang="ko-KR" dirty="0"/>
              <a:t>15</a:t>
            </a:r>
            <a:r>
              <a:rPr lang="ko-KR" altLang="en-US" dirty="0"/>
              <a:t>세 이상 인구 </a:t>
            </a:r>
            <a:r>
              <a:rPr lang="en-US" altLang="ko-KR" dirty="0"/>
              <a:t>: 74,200</a:t>
            </a:r>
            <a:r>
              <a:rPr lang="ko-KR" altLang="en-US" dirty="0"/>
              <a:t>명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경제활동 참가율 </a:t>
            </a:r>
            <a:r>
              <a:rPr lang="en-US" altLang="ko-KR" dirty="0"/>
              <a:t>: 60.8%</a:t>
            </a:r>
          </a:p>
        </p:txBody>
      </p:sp>
      <p:sp>
        <p:nvSpPr>
          <p:cNvPr id="60" name="Object 5">
            <a:extLst>
              <a:ext uri="{FF2B5EF4-FFF2-40B4-BE49-F238E27FC236}">
                <a16:creationId xmlns:a16="http://schemas.microsoft.com/office/drawing/2014/main" id="{D756EF00-AF72-470F-AD1A-810F9289634D}"/>
              </a:ext>
            </a:extLst>
          </p:cNvPr>
          <p:cNvSpPr txBox="1"/>
          <p:nvPr/>
        </p:nvSpPr>
        <p:spPr>
          <a:xfrm>
            <a:off x="3719871" y="1573946"/>
            <a:ext cx="2494594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dirty="0"/>
              <a:t>경제활동 인구 </a:t>
            </a:r>
            <a:r>
              <a:rPr lang="en-US" altLang="ko-KR" dirty="0"/>
              <a:t>: 45,100</a:t>
            </a:r>
            <a:r>
              <a:rPr lang="ko-KR" altLang="en-US" dirty="0"/>
              <a:t>명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실업률 </a:t>
            </a:r>
            <a:r>
              <a:rPr lang="en-US" altLang="ko-KR" dirty="0"/>
              <a:t>: 1.6%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3E50F29-576E-4071-B8C7-3229B21121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406483"/>
              </p:ext>
            </p:extLst>
          </p:nvPr>
        </p:nvGraphicFramePr>
        <p:xfrm>
          <a:off x="7243832" y="1495726"/>
          <a:ext cx="4664202" cy="716661"/>
        </p:xfrm>
        <a:graphic>
          <a:graphicData uri="http://schemas.openxmlformats.org/drawingml/2006/table">
            <a:tbl>
              <a:tblPr/>
              <a:tblGrid>
                <a:gridCol w="692150">
                  <a:extLst>
                    <a:ext uri="{9D8B030D-6E8A-4147-A177-3AD203B41FA5}">
                      <a16:colId xmlns:a16="http://schemas.microsoft.com/office/drawing/2014/main" val="4280769020"/>
                    </a:ext>
                  </a:extLst>
                </a:gridCol>
                <a:gridCol w="721868">
                  <a:extLst>
                    <a:ext uri="{9D8B030D-6E8A-4147-A177-3AD203B41FA5}">
                      <a16:colId xmlns:a16="http://schemas.microsoft.com/office/drawing/2014/main" val="3117907407"/>
                    </a:ext>
                  </a:extLst>
                </a:gridCol>
                <a:gridCol w="721868">
                  <a:extLst>
                    <a:ext uri="{9D8B030D-6E8A-4147-A177-3AD203B41FA5}">
                      <a16:colId xmlns:a16="http://schemas.microsoft.com/office/drawing/2014/main" val="1707044492"/>
                    </a:ext>
                  </a:extLst>
                </a:gridCol>
                <a:gridCol w="506349">
                  <a:extLst>
                    <a:ext uri="{9D8B030D-6E8A-4147-A177-3AD203B41FA5}">
                      <a16:colId xmlns:a16="http://schemas.microsoft.com/office/drawing/2014/main" val="2776590307"/>
                    </a:ext>
                  </a:extLst>
                </a:gridCol>
                <a:gridCol w="757809">
                  <a:extLst>
                    <a:ext uri="{9D8B030D-6E8A-4147-A177-3AD203B41FA5}">
                      <a16:colId xmlns:a16="http://schemas.microsoft.com/office/drawing/2014/main" val="2657462712"/>
                    </a:ext>
                  </a:extLst>
                </a:gridCol>
                <a:gridCol w="685927">
                  <a:extLst>
                    <a:ext uri="{9D8B030D-6E8A-4147-A177-3AD203B41FA5}">
                      <a16:colId xmlns:a16="http://schemas.microsoft.com/office/drawing/2014/main" val="3553242980"/>
                    </a:ext>
                  </a:extLst>
                </a:gridCol>
                <a:gridCol w="578231">
                  <a:extLst>
                    <a:ext uri="{9D8B030D-6E8A-4147-A177-3AD203B41FA5}">
                      <a16:colId xmlns:a16="http://schemas.microsoft.com/office/drawing/2014/main" val="804216745"/>
                    </a:ext>
                  </a:extLst>
                </a:gridCol>
              </a:tblGrid>
              <a:tr h="202819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세</a:t>
                      </a: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이상 인구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경제활동 인구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비경제활동</a:t>
                      </a: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인구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경제활동 참가율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(%)</a:t>
                      </a:r>
                      <a:endParaRPr lang="ko-KR" altLang="en-US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실업률</a:t>
                      </a: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(%)</a:t>
                      </a:r>
                      <a:endParaRPr lang="ko-KR" altLang="en-US" sz="900" kern="0" spc="-2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9821509"/>
                  </a:ext>
                </a:extLst>
              </a:tr>
              <a:tr h="2028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소계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취업자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실업자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9487599"/>
                  </a:ext>
                </a:extLst>
              </a:tr>
              <a:tr h="274701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74,200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45,100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44,400</a:t>
                      </a:r>
                      <a:endParaRPr lang="en-US" sz="95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700</a:t>
                      </a:r>
                      <a:endParaRPr lang="en-US" sz="95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29,100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60.8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1.6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5092329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84CDA44-23F8-492B-944C-11C7E6ED4D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6191004"/>
              </p:ext>
            </p:extLst>
          </p:nvPr>
        </p:nvGraphicFramePr>
        <p:xfrm>
          <a:off x="7243832" y="2258277"/>
          <a:ext cx="4664202" cy="728345"/>
        </p:xfrm>
        <a:graphic>
          <a:graphicData uri="http://schemas.openxmlformats.org/drawingml/2006/table">
            <a:tbl>
              <a:tblPr/>
              <a:tblGrid>
                <a:gridCol w="966052">
                  <a:extLst>
                    <a:ext uri="{9D8B030D-6E8A-4147-A177-3AD203B41FA5}">
                      <a16:colId xmlns:a16="http://schemas.microsoft.com/office/drawing/2014/main" val="3606281465"/>
                    </a:ext>
                  </a:extLst>
                </a:gridCol>
                <a:gridCol w="1030798">
                  <a:extLst>
                    <a:ext uri="{9D8B030D-6E8A-4147-A177-3AD203B41FA5}">
                      <a16:colId xmlns:a16="http://schemas.microsoft.com/office/drawing/2014/main" val="1021220904"/>
                    </a:ext>
                  </a:extLst>
                </a:gridCol>
                <a:gridCol w="959916">
                  <a:extLst>
                    <a:ext uri="{9D8B030D-6E8A-4147-A177-3AD203B41FA5}">
                      <a16:colId xmlns:a16="http://schemas.microsoft.com/office/drawing/2014/main" val="4260262204"/>
                    </a:ext>
                  </a:extLst>
                </a:gridCol>
                <a:gridCol w="853718">
                  <a:extLst>
                    <a:ext uri="{9D8B030D-6E8A-4147-A177-3AD203B41FA5}">
                      <a16:colId xmlns:a16="http://schemas.microsoft.com/office/drawing/2014/main" val="870634756"/>
                    </a:ext>
                  </a:extLst>
                </a:gridCol>
                <a:gridCol w="853718">
                  <a:extLst>
                    <a:ext uri="{9D8B030D-6E8A-4147-A177-3AD203B41FA5}">
                      <a16:colId xmlns:a16="http://schemas.microsoft.com/office/drawing/2014/main" val="3937801873"/>
                    </a:ext>
                  </a:extLst>
                </a:gridCol>
              </a:tblGrid>
              <a:tr h="32219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합계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차 산업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차 산업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차 산업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8104950"/>
                  </a:ext>
                </a:extLst>
              </a:tr>
              <a:tr h="32219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취업자수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(%)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44,400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(100%)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14,500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(33%)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6,200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(14%)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23,700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(53%)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2319701"/>
                  </a:ext>
                </a:extLst>
              </a:tr>
            </a:tbl>
          </a:graphicData>
        </a:graphic>
      </p:graphicFrame>
      <p:sp>
        <p:nvSpPr>
          <p:cNvPr id="62" name="Object 5">
            <a:extLst>
              <a:ext uri="{FF2B5EF4-FFF2-40B4-BE49-F238E27FC236}">
                <a16:creationId xmlns:a16="http://schemas.microsoft.com/office/drawing/2014/main" id="{BEF135DB-0451-4B2D-AFD7-5A864E933689}"/>
              </a:ext>
            </a:extLst>
          </p:cNvPr>
          <p:cNvSpPr txBox="1"/>
          <p:nvPr/>
        </p:nvSpPr>
        <p:spPr>
          <a:xfrm>
            <a:off x="370182" y="2367454"/>
            <a:ext cx="1718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6) </a:t>
            </a:r>
            <a:r>
              <a:rPr lang="ko-KR" altLang="en-US" sz="1800" dirty="0"/>
              <a:t>사업체 분포</a:t>
            </a:r>
            <a:endParaRPr lang="en-US" altLang="ko-KR" sz="1800" dirty="0"/>
          </a:p>
        </p:txBody>
      </p:sp>
      <p:sp>
        <p:nvSpPr>
          <p:cNvPr id="63" name="Object 5">
            <a:extLst>
              <a:ext uri="{FF2B5EF4-FFF2-40B4-BE49-F238E27FC236}">
                <a16:creationId xmlns:a16="http://schemas.microsoft.com/office/drawing/2014/main" id="{B735AEFB-DA30-46B3-9269-2B2CF5D3D258}"/>
              </a:ext>
            </a:extLst>
          </p:cNvPr>
          <p:cNvSpPr txBox="1"/>
          <p:nvPr/>
        </p:nvSpPr>
        <p:spPr>
          <a:xfrm>
            <a:off x="370182" y="2736786"/>
            <a:ext cx="875271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algn="l"/>
            <a:r>
              <a:rPr lang="ko-KR" altLang="en-US" dirty="0"/>
              <a:t>총 사업체 </a:t>
            </a:r>
            <a:r>
              <a:rPr lang="en-US" altLang="ko-KR" dirty="0"/>
              <a:t>: </a:t>
            </a:r>
            <a:r>
              <a:rPr lang="ko-KR" altLang="en-US" dirty="0" err="1"/>
              <a:t>현경면</a:t>
            </a:r>
            <a:r>
              <a:rPr lang="en-US" altLang="ko-KR" dirty="0"/>
              <a:t>, </a:t>
            </a:r>
            <a:r>
              <a:rPr lang="ko-KR" altLang="en-US" dirty="0" err="1"/>
              <a:t>무안읍</a:t>
            </a:r>
            <a:r>
              <a:rPr lang="en-US" altLang="ko-KR" dirty="0"/>
              <a:t>, </a:t>
            </a:r>
            <a:r>
              <a:rPr lang="ko-KR" altLang="en-US" dirty="0"/>
              <a:t>청계면</a:t>
            </a:r>
            <a:r>
              <a:rPr lang="en-US" altLang="ko-KR" dirty="0"/>
              <a:t>, </a:t>
            </a:r>
            <a:r>
              <a:rPr lang="ko-KR" altLang="en-US" dirty="0" err="1"/>
              <a:t>삼향읍에</a:t>
            </a:r>
            <a:r>
              <a:rPr lang="ko-KR" altLang="en-US" dirty="0"/>
              <a:t> 집중</a:t>
            </a:r>
            <a:endParaRPr lang="en-US" altLang="ko-KR" dirty="0"/>
          </a:p>
          <a:p>
            <a:pPr algn="l"/>
            <a:r>
              <a:rPr lang="ko-KR" altLang="en-US" dirty="0"/>
              <a:t>제조업 사업체 분포</a:t>
            </a:r>
            <a:r>
              <a:rPr lang="en-US" altLang="ko-KR" dirty="0"/>
              <a:t> : </a:t>
            </a:r>
            <a:r>
              <a:rPr lang="ko-KR" altLang="en-US" dirty="0" err="1"/>
              <a:t>현경면</a:t>
            </a:r>
            <a:r>
              <a:rPr lang="en-US" altLang="ko-KR" dirty="0"/>
              <a:t>, </a:t>
            </a:r>
            <a:r>
              <a:rPr lang="ko-KR" altLang="en-US" dirty="0"/>
              <a:t>청계면</a:t>
            </a:r>
            <a:r>
              <a:rPr lang="en-US" altLang="ko-KR" dirty="0"/>
              <a:t>, </a:t>
            </a:r>
            <a:r>
              <a:rPr lang="ko-KR" altLang="en-US" dirty="0" err="1"/>
              <a:t>삼향읍</a:t>
            </a:r>
            <a:r>
              <a:rPr lang="en-US" altLang="ko-KR" dirty="0"/>
              <a:t>, </a:t>
            </a:r>
            <a:r>
              <a:rPr lang="ko-KR" altLang="en-US" dirty="0" err="1"/>
              <a:t>일로읍</a:t>
            </a:r>
            <a:r>
              <a:rPr lang="ko-KR" altLang="en-US" dirty="0"/>
              <a:t> 일부 지역에 집중</a:t>
            </a:r>
            <a:endParaRPr lang="en-US" altLang="ko-KR" dirty="0"/>
          </a:p>
          <a:p>
            <a:pPr algn="l"/>
            <a:r>
              <a:rPr lang="ko-KR" altLang="en-US" dirty="0"/>
              <a:t>도매 및 소매업 분포 </a:t>
            </a:r>
            <a:r>
              <a:rPr lang="en-US" altLang="ko-KR" dirty="0"/>
              <a:t>: </a:t>
            </a:r>
            <a:r>
              <a:rPr lang="ko-KR" altLang="en-US" dirty="0"/>
              <a:t>해제면</a:t>
            </a:r>
            <a:r>
              <a:rPr lang="en-US" altLang="ko-KR" dirty="0"/>
              <a:t>, </a:t>
            </a:r>
            <a:r>
              <a:rPr lang="ko-KR" altLang="en-US" dirty="0" err="1"/>
              <a:t>운남면</a:t>
            </a:r>
            <a:r>
              <a:rPr lang="en-US" altLang="ko-KR" dirty="0"/>
              <a:t>, </a:t>
            </a:r>
            <a:r>
              <a:rPr lang="ko-KR" altLang="en-US" dirty="0" err="1"/>
              <a:t>몽탄면</a:t>
            </a:r>
            <a:r>
              <a:rPr lang="en-US" altLang="ko-KR" dirty="0"/>
              <a:t>, </a:t>
            </a:r>
            <a:r>
              <a:rPr lang="ko-KR" altLang="en-US" dirty="0" err="1"/>
              <a:t>일로읍</a:t>
            </a:r>
            <a:r>
              <a:rPr lang="ko-KR" altLang="en-US" dirty="0"/>
              <a:t> 일부 지역을 제외한 나머지 지역에서 고르게 분포</a:t>
            </a:r>
            <a:endParaRPr lang="en-US" altLang="ko-KR" dirty="0"/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5D9558F1-5B21-4495-A732-442FA93F0E6D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329DB448-CA5D-409D-9A25-8E0E2EBA1F27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D6FD52B7-FDC8-4C90-A567-22D8A352B876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673CC4F1-2C4E-46D9-8359-1A94F6D88EB6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FD892838-31E5-475C-AB6A-D3722A24AA27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FFEA6F9D-EF96-405B-BD68-98F177BE276C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27AB481-B42C-4BBE-AA90-F7BFD4D00E8B}"/>
              </a:ext>
            </a:extLst>
          </p:cNvPr>
          <p:cNvSpPr txBox="1"/>
          <p:nvPr/>
        </p:nvSpPr>
        <p:spPr>
          <a:xfrm>
            <a:off x="7243832" y="1249505"/>
            <a:ext cx="16850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무안군 경제활동인구 현황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2EF6850-A6B6-458D-894E-CBE0013A88E0}"/>
              </a:ext>
            </a:extLst>
          </p:cNvPr>
          <p:cNvSpPr txBox="1"/>
          <p:nvPr/>
        </p:nvSpPr>
        <p:spPr>
          <a:xfrm>
            <a:off x="1713250" y="3535526"/>
            <a:ext cx="147348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무안군 총 사업체 분포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752DB43-41E2-4404-AC04-92D1235EC0B6}"/>
              </a:ext>
            </a:extLst>
          </p:cNvPr>
          <p:cNvSpPr txBox="1"/>
          <p:nvPr/>
        </p:nvSpPr>
        <p:spPr>
          <a:xfrm>
            <a:off x="5042815" y="3535526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제조업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B138ED0-2695-4866-BE4B-EDA80F816EC2}"/>
              </a:ext>
            </a:extLst>
          </p:cNvPr>
          <p:cNvSpPr txBox="1"/>
          <p:nvPr/>
        </p:nvSpPr>
        <p:spPr>
          <a:xfrm>
            <a:off x="8368397" y="3535526"/>
            <a:ext cx="104387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/>
              <a:t>도매 및 소매업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96558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20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365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일반 현황</a:t>
            </a:r>
            <a:endParaRPr lang="en-US" sz="1600" b="1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56492C6-73F2-4A8C-B13F-69C207103912}"/>
              </a:ext>
            </a:extLst>
          </p:cNvPr>
          <p:cNvSpPr txBox="1"/>
          <p:nvPr/>
        </p:nvSpPr>
        <p:spPr>
          <a:xfrm>
            <a:off x="370182" y="1191914"/>
            <a:ext cx="3267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7) </a:t>
            </a:r>
            <a:r>
              <a:rPr lang="ko-KR" altLang="en-US" sz="1800" dirty="0"/>
              <a:t>무안군 종사자 수 분포현황</a:t>
            </a:r>
            <a:endParaRPr lang="en-US" altLang="ko-KR" sz="1800" dirty="0"/>
          </a:p>
        </p:txBody>
      </p:sp>
      <p:sp>
        <p:nvSpPr>
          <p:cNvPr id="32" name="Object 5">
            <a:extLst>
              <a:ext uri="{FF2B5EF4-FFF2-40B4-BE49-F238E27FC236}">
                <a16:creationId xmlns:a16="http://schemas.microsoft.com/office/drawing/2014/main" id="{294E8E02-BE7B-4E42-BEA6-D770BCB9C7E2}"/>
              </a:ext>
            </a:extLst>
          </p:cNvPr>
          <p:cNvSpPr txBox="1"/>
          <p:nvPr/>
        </p:nvSpPr>
        <p:spPr>
          <a:xfrm>
            <a:off x="370182" y="1624746"/>
            <a:ext cx="9712915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dirty="0"/>
              <a:t>총 사업체 </a:t>
            </a:r>
            <a:r>
              <a:rPr lang="en-US" altLang="ko-KR" dirty="0"/>
              <a:t>: </a:t>
            </a:r>
            <a:r>
              <a:rPr lang="ko-KR" altLang="en-US" dirty="0" err="1"/>
              <a:t>망운면</a:t>
            </a:r>
            <a:r>
              <a:rPr lang="en-US" altLang="ko-KR" dirty="0"/>
              <a:t>, </a:t>
            </a:r>
            <a:r>
              <a:rPr lang="ko-KR" altLang="en-US" dirty="0"/>
              <a:t>청계면</a:t>
            </a:r>
            <a:r>
              <a:rPr lang="en-US" altLang="ko-KR" dirty="0"/>
              <a:t>, </a:t>
            </a:r>
            <a:r>
              <a:rPr lang="ko-KR" altLang="en-US" dirty="0" err="1"/>
              <a:t>삼향읍</a:t>
            </a:r>
            <a:r>
              <a:rPr lang="en-US" altLang="ko-KR" dirty="0"/>
              <a:t>, </a:t>
            </a:r>
            <a:r>
              <a:rPr lang="ko-KR" altLang="en-US" dirty="0" err="1"/>
              <a:t>무안읍의</a:t>
            </a:r>
            <a:r>
              <a:rPr lang="ko-KR" altLang="en-US" dirty="0"/>
              <a:t> 일부 지역을 제외한 지역에 다양하게 분포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제조업 종사자 분포 </a:t>
            </a:r>
            <a:r>
              <a:rPr lang="en-US" altLang="ko-KR" dirty="0"/>
              <a:t>: </a:t>
            </a:r>
            <a:r>
              <a:rPr lang="ko-KR" altLang="en-US" dirty="0" err="1"/>
              <a:t>운남면</a:t>
            </a:r>
            <a:r>
              <a:rPr lang="en-US" altLang="ko-KR" dirty="0"/>
              <a:t>, </a:t>
            </a:r>
            <a:r>
              <a:rPr lang="ko-KR" altLang="en-US" dirty="0"/>
              <a:t>망운면의 일부 지역을 제외한 지역에 다양하게 분포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도매 및 소매업 종사자 분포 </a:t>
            </a:r>
            <a:r>
              <a:rPr lang="en-US" altLang="ko-KR" dirty="0"/>
              <a:t>: </a:t>
            </a:r>
            <a:r>
              <a:rPr lang="ko-KR" altLang="en-US" dirty="0"/>
              <a:t>해제면</a:t>
            </a:r>
            <a:r>
              <a:rPr lang="en-US" altLang="ko-KR" dirty="0"/>
              <a:t>, </a:t>
            </a:r>
            <a:r>
              <a:rPr lang="ko-KR" altLang="en-US" dirty="0" err="1"/>
              <a:t>운남면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ko-KR" altLang="en-US" dirty="0" err="1"/>
              <a:t>몽탄면</a:t>
            </a:r>
            <a:r>
              <a:rPr lang="en-US" altLang="ko-KR" dirty="0"/>
              <a:t>, </a:t>
            </a:r>
            <a:r>
              <a:rPr lang="ko-KR" altLang="en-US" dirty="0" err="1"/>
              <a:t>일로읍의</a:t>
            </a:r>
            <a:r>
              <a:rPr lang="ko-KR" altLang="en-US" dirty="0"/>
              <a:t> 일부 지역을 제외한 나머지 지역에서 다양하게 분포</a:t>
            </a:r>
            <a:endParaRPr lang="en-US" altLang="ko-KR" dirty="0"/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512FCC39-F6C8-4DC9-AF80-F5E5DF6BED86}"/>
              </a:ext>
            </a:extLst>
          </p:cNvPr>
          <p:cNvGrpSpPr/>
          <p:nvPr/>
        </p:nvGrpSpPr>
        <p:grpSpPr>
          <a:xfrm>
            <a:off x="1537683" y="2892244"/>
            <a:ext cx="2479108" cy="3812115"/>
            <a:chOff x="4548188" y="1160462"/>
            <a:chExt cx="3348037" cy="5148263"/>
          </a:xfrm>
        </p:grpSpPr>
        <p:pic>
          <p:nvPicPr>
            <p:cNvPr id="33" name="그림 32">
              <a:extLst>
                <a:ext uri="{FF2B5EF4-FFF2-40B4-BE49-F238E27FC236}">
                  <a16:creationId xmlns:a16="http://schemas.microsoft.com/office/drawing/2014/main" id="{F2BAF743-0BDE-42F5-B852-C1AE35849D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7305" t="14976" r="35234" b="5539"/>
            <a:stretch/>
          </p:blipFill>
          <p:spPr>
            <a:xfrm>
              <a:off x="4548188" y="1160462"/>
              <a:ext cx="3348037" cy="5148263"/>
            </a:xfrm>
            <a:prstGeom prst="rect">
              <a:avLst/>
            </a:prstGeom>
          </p:spPr>
        </p:pic>
        <p:pic>
          <p:nvPicPr>
            <p:cNvPr id="34" name="그림 33">
              <a:extLst>
                <a:ext uri="{FF2B5EF4-FFF2-40B4-BE49-F238E27FC236}">
                  <a16:creationId xmlns:a16="http://schemas.microsoft.com/office/drawing/2014/main" id="{4B3120A4-A580-4CD7-98CE-6A55F59AD1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48189" y="5050363"/>
              <a:ext cx="1945921" cy="1258362"/>
            </a:xfrm>
            <a:prstGeom prst="rect">
              <a:avLst/>
            </a:prstGeom>
          </p:spPr>
        </p:pic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A51A00CC-4127-464B-BB57-FBF8101C927C}"/>
              </a:ext>
            </a:extLst>
          </p:cNvPr>
          <p:cNvGrpSpPr/>
          <p:nvPr/>
        </p:nvGrpSpPr>
        <p:grpSpPr>
          <a:xfrm>
            <a:off x="4867248" y="2892244"/>
            <a:ext cx="2479108" cy="3812115"/>
            <a:chOff x="4548188" y="1160462"/>
            <a:chExt cx="3348037" cy="5148263"/>
          </a:xfrm>
        </p:grpSpPr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AD0DF497-517F-4259-A152-FC06CA349AE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7305" t="14976" r="35234" b="5539"/>
            <a:stretch/>
          </p:blipFill>
          <p:spPr>
            <a:xfrm>
              <a:off x="4548188" y="1160462"/>
              <a:ext cx="3348037" cy="5148263"/>
            </a:xfrm>
            <a:prstGeom prst="rect">
              <a:avLst/>
            </a:prstGeom>
          </p:spPr>
        </p:pic>
        <p:pic>
          <p:nvPicPr>
            <p:cNvPr id="37" name="그림 36">
              <a:extLst>
                <a:ext uri="{FF2B5EF4-FFF2-40B4-BE49-F238E27FC236}">
                  <a16:creationId xmlns:a16="http://schemas.microsoft.com/office/drawing/2014/main" id="{08EEE9C0-C1E8-4730-A72B-CC9C76EC5B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48189" y="5050363"/>
              <a:ext cx="1832409" cy="1258362"/>
            </a:xfrm>
            <a:prstGeom prst="rect">
              <a:avLst/>
            </a:prstGeom>
          </p:spPr>
        </p:pic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BCA68106-C86A-4637-8D18-9A8A263A58E8}"/>
              </a:ext>
            </a:extLst>
          </p:cNvPr>
          <p:cNvGrpSpPr/>
          <p:nvPr/>
        </p:nvGrpSpPr>
        <p:grpSpPr>
          <a:xfrm>
            <a:off x="8192830" y="2892244"/>
            <a:ext cx="2479108" cy="3812115"/>
            <a:chOff x="4548188" y="1160462"/>
            <a:chExt cx="3348037" cy="5148263"/>
          </a:xfrm>
        </p:grpSpPr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29C274A2-9059-41D2-A758-D71AFF12A3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7305" t="14976" r="35234" b="5539"/>
            <a:stretch/>
          </p:blipFill>
          <p:spPr>
            <a:xfrm>
              <a:off x="4548188" y="1160462"/>
              <a:ext cx="3348037" cy="5148263"/>
            </a:xfrm>
            <a:prstGeom prst="rect">
              <a:avLst/>
            </a:prstGeom>
          </p:spPr>
        </p:pic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866EC2AD-FAA0-4497-8940-DCDA79B3F6E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48189" y="5050363"/>
              <a:ext cx="1829165" cy="1258362"/>
            </a:xfrm>
            <a:prstGeom prst="rect">
              <a:avLst/>
            </a:prstGeom>
          </p:spPr>
        </p:pic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AAFE2D0D-194C-4F55-A5AF-6AEB55655C43}"/>
              </a:ext>
            </a:extLst>
          </p:cNvPr>
          <p:cNvSpPr txBox="1"/>
          <p:nvPr/>
        </p:nvSpPr>
        <p:spPr>
          <a:xfrm>
            <a:off x="1537682" y="2768073"/>
            <a:ext cx="172996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무안군 종사자 수 분포현황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69F95E3-F5DB-4494-85BF-870421CBD9DE}"/>
              </a:ext>
            </a:extLst>
          </p:cNvPr>
          <p:cNvSpPr txBox="1"/>
          <p:nvPr/>
        </p:nvSpPr>
        <p:spPr>
          <a:xfrm>
            <a:off x="4867247" y="2768073"/>
            <a:ext cx="15568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제조업 종사자 분포현황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8CCBBCE-4F05-4968-B59C-23C5272FF2A4}"/>
              </a:ext>
            </a:extLst>
          </p:cNvPr>
          <p:cNvSpPr txBox="1"/>
          <p:nvPr/>
        </p:nvSpPr>
        <p:spPr>
          <a:xfrm>
            <a:off x="8192829" y="2768073"/>
            <a:ext cx="2031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도매 및 소매업 종사자 분포현황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253F2B74-31ED-48F6-B9EB-82E498372E1F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C3231867-F91C-43AA-ADAA-C50DC0A66A16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2702B872-7023-442F-BB79-99CDA084EF23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3" name="내용 개체 틀 8">
            <a:extLst>
              <a:ext uri="{FF2B5EF4-FFF2-40B4-BE49-F238E27FC236}">
                <a16:creationId xmlns:a16="http://schemas.microsoft.com/office/drawing/2014/main" id="{A3EA5231-D217-4C09-9077-5F6088DF587A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4" name="내용 개체 틀 8">
            <a:extLst>
              <a:ext uri="{FF2B5EF4-FFF2-40B4-BE49-F238E27FC236}">
                <a16:creationId xmlns:a16="http://schemas.microsoft.com/office/drawing/2014/main" id="{B71386A1-2227-493C-9EE0-5108785D4D41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5" name="내용 개체 틀 8">
            <a:extLst>
              <a:ext uri="{FF2B5EF4-FFF2-40B4-BE49-F238E27FC236}">
                <a16:creationId xmlns:a16="http://schemas.microsoft.com/office/drawing/2014/main" id="{6E776165-8842-4FC0-AFD2-DC1EACCD8D31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22382822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21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365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일반 현황</a:t>
            </a:r>
            <a:endParaRPr lang="en-US" sz="1600" b="1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56492C6-73F2-4A8C-B13F-69C207103912}"/>
              </a:ext>
            </a:extLst>
          </p:cNvPr>
          <p:cNvSpPr txBox="1"/>
          <p:nvPr/>
        </p:nvSpPr>
        <p:spPr>
          <a:xfrm>
            <a:off x="370182" y="1191914"/>
            <a:ext cx="1406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8) </a:t>
            </a:r>
            <a:r>
              <a:rPr lang="ko-KR" altLang="en-US" sz="1800" dirty="0"/>
              <a:t>생활환경</a:t>
            </a:r>
            <a:endParaRPr lang="en-US" altLang="ko-KR" sz="1800" dirty="0"/>
          </a:p>
        </p:txBody>
      </p:sp>
      <p:sp>
        <p:nvSpPr>
          <p:cNvPr id="32" name="Object 5">
            <a:extLst>
              <a:ext uri="{FF2B5EF4-FFF2-40B4-BE49-F238E27FC236}">
                <a16:creationId xmlns:a16="http://schemas.microsoft.com/office/drawing/2014/main" id="{294E8E02-BE7B-4E42-BEA6-D770BCB9C7E2}"/>
              </a:ext>
            </a:extLst>
          </p:cNvPr>
          <p:cNvSpPr txBox="1"/>
          <p:nvPr/>
        </p:nvSpPr>
        <p:spPr>
          <a:xfrm>
            <a:off x="370182" y="1624746"/>
            <a:ext cx="9272090" cy="1343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dirty="0"/>
              <a:t>보건</a:t>
            </a:r>
            <a:r>
              <a:rPr lang="en-US" altLang="ko-KR" dirty="0"/>
              <a:t>·</a:t>
            </a:r>
            <a:r>
              <a:rPr lang="ko-KR" altLang="en-US" dirty="0"/>
              <a:t>의료</a:t>
            </a:r>
            <a:r>
              <a:rPr lang="en-US" altLang="ko-KR" dirty="0"/>
              <a:t>·</a:t>
            </a:r>
            <a:r>
              <a:rPr lang="ko-KR" altLang="en-US" dirty="0"/>
              <a:t>복지시설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의료시설 </a:t>
            </a:r>
            <a:r>
              <a:rPr lang="en-US" altLang="ko-KR" dirty="0"/>
              <a:t>: </a:t>
            </a:r>
            <a:r>
              <a:rPr lang="ko-KR" altLang="en-US" dirty="0"/>
              <a:t>총 </a:t>
            </a:r>
            <a:r>
              <a:rPr lang="en-US" altLang="ko-KR" dirty="0"/>
              <a:t>87</a:t>
            </a:r>
            <a:r>
              <a:rPr lang="ko-KR" altLang="en-US" dirty="0"/>
              <a:t>개소 </a:t>
            </a:r>
            <a:endParaRPr lang="en-US" altLang="ko-KR" dirty="0"/>
          </a:p>
          <a:p>
            <a:pPr marL="0" indent="263525" algn="l">
              <a:lnSpc>
                <a:spcPct val="150000"/>
              </a:lnSpc>
              <a:buNone/>
            </a:pPr>
            <a:r>
              <a:rPr lang="en-US" altLang="ko-KR" dirty="0"/>
              <a:t>(</a:t>
            </a:r>
            <a:r>
              <a:rPr lang="ko-KR" altLang="en-US" dirty="0"/>
              <a:t>종합병원 </a:t>
            </a:r>
            <a:r>
              <a:rPr lang="en-US" altLang="ko-KR" dirty="0"/>
              <a:t>1</a:t>
            </a:r>
            <a:r>
              <a:rPr lang="ko-KR" altLang="en-US" dirty="0"/>
              <a:t>개소</a:t>
            </a:r>
            <a:r>
              <a:rPr lang="en-US" altLang="ko-KR" dirty="0"/>
              <a:t>, </a:t>
            </a:r>
            <a:r>
              <a:rPr lang="ko-KR" altLang="en-US" dirty="0"/>
              <a:t>병원 </a:t>
            </a:r>
            <a:r>
              <a:rPr lang="en-US" altLang="ko-KR" dirty="0"/>
              <a:t>2</a:t>
            </a:r>
            <a:r>
              <a:rPr lang="ko-KR" altLang="en-US" dirty="0"/>
              <a:t>개소</a:t>
            </a:r>
            <a:r>
              <a:rPr lang="en-US" altLang="ko-KR" dirty="0"/>
              <a:t>, </a:t>
            </a:r>
            <a:r>
              <a:rPr lang="ko-KR" altLang="en-US" dirty="0"/>
              <a:t>의원 </a:t>
            </a:r>
            <a:r>
              <a:rPr lang="en-US" altLang="ko-KR" dirty="0"/>
              <a:t>41</a:t>
            </a:r>
            <a:r>
              <a:rPr lang="ko-KR" altLang="en-US" dirty="0"/>
              <a:t>개소</a:t>
            </a:r>
            <a:r>
              <a:rPr lang="en-US" altLang="ko-KR" dirty="0"/>
              <a:t>, </a:t>
            </a:r>
            <a:r>
              <a:rPr lang="ko-KR" altLang="en-US" dirty="0"/>
              <a:t>치과의원 </a:t>
            </a:r>
            <a:r>
              <a:rPr lang="en-US" altLang="ko-KR" dirty="0"/>
              <a:t>19</a:t>
            </a:r>
            <a:r>
              <a:rPr lang="ko-KR" altLang="en-US" dirty="0"/>
              <a:t>개소</a:t>
            </a:r>
            <a:r>
              <a:rPr lang="en-US" altLang="ko-KR" dirty="0"/>
              <a:t>, </a:t>
            </a:r>
            <a:r>
              <a:rPr lang="ko-KR" altLang="en-US" dirty="0"/>
              <a:t>요양병원</a:t>
            </a:r>
            <a:r>
              <a:rPr lang="en-US" altLang="ko-KR" dirty="0"/>
              <a:t> 4</a:t>
            </a:r>
            <a:r>
              <a:rPr lang="ko-KR" altLang="en-US" dirty="0"/>
              <a:t>개소</a:t>
            </a:r>
            <a:r>
              <a:rPr lang="en-US" altLang="ko-KR" dirty="0"/>
              <a:t>, </a:t>
            </a:r>
            <a:r>
              <a:rPr lang="ko-KR" altLang="en-US" dirty="0"/>
              <a:t>한방병원 </a:t>
            </a:r>
            <a:r>
              <a:rPr lang="en-US" altLang="ko-KR" dirty="0"/>
              <a:t>2</a:t>
            </a:r>
            <a:r>
              <a:rPr lang="ko-KR" altLang="en-US" dirty="0"/>
              <a:t>개소</a:t>
            </a:r>
            <a:r>
              <a:rPr lang="en-US" altLang="ko-KR" dirty="0"/>
              <a:t>, </a:t>
            </a:r>
            <a:r>
              <a:rPr lang="ko-KR" altLang="en-US" dirty="0"/>
              <a:t>한의원 </a:t>
            </a:r>
            <a:r>
              <a:rPr lang="en-US" altLang="ko-KR" dirty="0"/>
              <a:t>17</a:t>
            </a:r>
            <a:r>
              <a:rPr lang="ko-KR" altLang="en-US" dirty="0"/>
              <a:t>개소</a:t>
            </a:r>
            <a:r>
              <a:rPr lang="en-US" altLang="ko-KR" dirty="0"/>
              <a:t>)</a:t>
            </a:r>
          </a:p>
          <a:p>
            <a:pPr algn="l">
              <a:lnSpc>
                <a:spcPct val="150000"/>
              </a:lnSpc>
            </a:pPr>
            <a:r>
              <a:rPr lang="ko-KR" altLang="en-US" dirty="0"/>
              <a:t>의료시설의 </a:t>
            </a:r>
            <a:r>
              <a:rPr lang="en-US" altLang="ko-KR" dirty="0"/>
              <a:t>42.5%</a:t>
            </a:r>
            <a:r>
              <a:rPr lang="ko-KR" altLang="en-US" dirty="0"/>
              <a:t>가 </a:t>
            </a:r>
            <a:r>
              <a:rPr lang="ko-KR" altLang="en-US" dirty="0" err="1"/>
              <a:t>삼향읍에</a:t>
            </a:r>
            <a:r>
              <a:rPr lang="ko-KR" altLang="en-US" dirty="0"/>
              <a:t> 집중</a:t>
            </a:r>
            <a:r>
              <a:rPr lang="en-US" altLang="ko-KR" dirty="0"/>
              <a:t>, 25.3%</a:t>
            </a:r>
            <a:r>
              <a:rPr lang="ko-KR" altLang="en-US" dirty="0"/>
              <a:t>가 </a:t>
            </a:r>
            <a:r>
              <a:rPr lang="ko-KR" altLang="en-US" dirty="0" err="1"/>
              <a:t>무안읍에</a:t>
            </a:r>
            <a:r>
              <a:rPr lang="ko-KR" altLang="en-US" dirty="0"/>
              <a:t> 집중</a:t>
            </a:r>
            <a:endParaRPr lang="en-US" altLang="ko-KR" dirty="0"/>
          </a:p>
        </p:txBody>
      </p:sp>
      <p:sp>
        <p:nvSpPr>
          <p:cNvPr id="15" name="내용 개체 틀 8">
            <a:extLst>
              <a:ext uri="{FF2B5EF4-FFF2-40B4-BE49-F238E27FC236}">
                <a16:creationId xmlns:a16="http://schemas.microsoft.com/office/drawing/2014/main" id="{BEB4E643-E435-4022-9CCA-F75D9E900CEB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17" name="내용 개체 틀 8">
            <a:extLst>
              <a:ext uri="{FF2B5EF4-FFF2-40B4-BE49-F238E27FC236}">
                <a16:creationId xmlns:a16="http://schemas.microsoft.com/office/drawing/2014/main" id="{F61F775C-F144-417A-9766-E3FA19A59F85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18" name="내용 개체 틀 8">
            <a:extLst>
              <a:ext uri="{FF2B5EF4-FFF2-40B4-BE49-F238E27FC236}">
                <a16:creationId xmlns:a16="http://schemas.microsoft.com/office/drawing/2014/main" id="{EA7306AA-50B0-478B-B384-34BB7BCA5E6C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F2522613-C2C4-45A3-8D6C-8B332F98FB9E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77EA6284-DF59-4244-BCE3-DAE7DE986C28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965771C6-21F2-453F-8538-AC31F200A5F9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B33AA3B-A8BA-42BC-AFFC-6EF1259FF60C}"/>
              </a:ext>
            </a:extLst>
          </p:cNvPr>
          <p:cNvSpPr txBox="1"/>
          <p:nvPr/>
        </p:nvSpPr>
        <p:spPr>
          <a:xfrm>
            <a:off x="370182" y="3113870"/>
            <a:ext cx="83708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의료시설 현황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6FD7CB35-DDD6-43E3-9935-A2AEAC2859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447073"/>
              </p:ext>
            </p:extLst>
          </p:nvPr>
        </p:nvGraphicFramePr>
        <p:xfrm>
          <a:off x="370182" y="3360091"/>
          <a:ext cx="9272092" cy="2644774"/>
        </p:xfrm>
        <a:graphic>
          <a:graphicData uri="http://schemas.openxmlformats.org/drawingml/2006/table">
            <a:tbl>
              <a:tblPr/>
              <a:tblGrid>
                <a:gridCol w="605621">
                  <a:extLst>
                    <a:ext uri="{9D8B030D-6E8A-4147-A177-3AD203B41FA5}">
                      <a16:colId xmlns:a16="http://schemas.microsoft.com/office/drawing/2014/main" val="22167713"/>
                    </a:ext>
                  </a:extLst>
                </a:gridCol>
                <a:gridCol w="476909">
                  <a:extLst>
                    <a:ext uri="{9D8B030D-6E8A-4147-A177-3AD203B41FA5}">
                      <a16:colId xmlns:a16="http://schemas.microsoft.com/office/drawing/2014/main" val="306130138"/>
                    </a:ext>
                  </a:extLst>
                </a:gridCol>
                <a:gridCol w="734334">
                  <a:extLst>
                    <a:ext uri="{9D8B030D-6E8A-4147-A177-3AD203B41FA5}">
                      <a16:colId xmlns:a16="http://schemas.microsoft.com/office/drawing/2014/main" val="88671290"/>
                    </a:ext>
                  </a:extLst>
                </a:gridCol>
                <a:gridCol w="476909">
                  <a:extLst>
                    <a:ext uri="{9D8B030D-6E8A-4147-A177-3AD203B41FA5}">
                      <a16:colId xmlns:a16="http://schemas.microsoft.com/office/drawing/2014/main" val="3979397724"/>
                    </a:ext>
                  </a:extLst>
                </a:gridCol>
                <a:gridCol w="476909">
                  <a:extLst>
                    <a:ext uri="{9D8B030D-6E8A-4147-A177-3AD203B41FA5}">
                      <a16:colId xmlns:a16="http://schemas.microsoft.com/office/drawing/2014/main" val="2938943837"/>
                    </a:ext>
                  </a:extLst>
                </a:gridCol>
                <a:gridCol w="734334">
                  <a:extLst>
                    <a:ext uri="{9D8B030D-6E8A-4147-A177-3AD203B41FA5}">
                      <a16:colId xmlns:a16="http://schemas.microsoft.com/office/drawing/2014/main" val="3688599243"/>
                    </a:ext>
                  </a:extLst>
                </a:gridCol>
                <a:gridCol w="932155">
                  <a:extLst>
                    <a:ext uri="{9D8B030D-6E8A-4147-A177-3AD203B41FA5}">
                      <a16:colId xmlns:a16="http://schemas.microsoft.com/office/drawing/2014/main" val="589553397"/>
                    </a:ext>
                  </a:extLst>
                </a:gridCol>
                <a:gridCol w="734334">
                  <a:extLst>
                    <a:ext uri="{9D8B030D-6E8A-4147-A177-3AD203B41FA5}">
                      <a16:colId xmlns:a16="http://schemas.microsoft.com/office/drawing/2014/main" val="372280710"/>
                    </a:ext>
                  </a:extLst>
                </a:gridCol>
                <a:gridCol w="605621">
                  <a:extLst>
                    <a:ext uri="{9D8B030D-6E8A-4147-A177-3AD203B41FA5}">
                      <a16:colId xmlns:a16="http://schemas.microsoft.com/office/drawing/2014/main" val="2486423242"/>
                    </a:ext>
                  </a:extLst>
                </a:gridCol>
                <a:gridCol w="605621">
                  <a:extLst>
                    <a:ext uri="{9D8B030D-6E8A-4147-A177-3AD203B41FA5}">
                      <a16:colId xmlns:a16="http://schemas.microsoft.com/office/drawing/2014/main" val="677769951"/>
                    </a:ext>
                  </a:extLst>
                </a:gridCol>
                <a:gridCol w="734334">
                  <a:extLst>
                    <a:ext uri="{9D8B030D-6E8A-4147-A177-3AD203B41FA5}">
                      <a16:colId xmlns:a16="http://schemas.microsoft.com/office/drawing/2014/main" val="497954116"/>
                    </a:ext>
                  </a:extLst>
                </a:gridCol>
                <a:gridCol w="905828">
                  <a:extLst>
                    <a:ext uri="{9D8B030D-6E8A-4147-A177-3AD203B41FA5}">
                      <a16:colId xmlns:a16="http://schemas.microsoft.com/office/drawing/2014/main" val="3428278671"/>
                    </a:ext>
                  </a:extLst>
                </a:gridCol>
                <a:gridCol w="1249183">
                  <a:extLst>
                    <a:ext uri="{9D8B030D-6E8A-4147-A177-3AD203B41FA5}">
                      <a16:colId xmlns:a16="http://schemas.microsoft.com/office/drawing/2014/main" val="810028642"/>
                    </a:ext>
                  </a:extLst>
                </a:gridCol>
              </a:tblGrid>
              <a:tr h="8368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-2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합계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종합병원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병원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의원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요양병원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치과 병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의원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한방병원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한의원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보건소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보건지소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보건 진료소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건강생활지원센터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3161414"/>
                  </a:ext>
                </a:extLst>
              </a:tr>
              <a:tr h="13123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무안읍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0451129"/>
                  </a:ext>
                </a:extLst>
              </a:tr>
              <a:tr h="13123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일로읍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0622109"/>
                  </a:ext>
                </a:extLst>
              </a:tr>
              <a:tr h="13123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삼향읍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72291"/>
                  </a:ext>
                </a:extLst>
              </a:tr>
              <a:tr h="13123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몽탄면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1392521"/>
                  </a:ext>
                </a:extLst>
              </a:tr>
              <a:tr h="13123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청계면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15762"/>
                  </a:ext>
                </a:extLst>
              </a:tr>
              <a:tr h="13123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현경면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2457113"/>
                  </a:ext>
                </a:extLst>
              </a:tr>
              <a:tr h="13123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망운면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9414436"/>
                  </a:ext>
                </a:extLst>
              </a:tr>
              <a:tr h="13123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해제면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6646498"/>
                  </a:ext>
                </a:extLst>
              </a:tr>
              <a:tr h="13123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운남면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5178089"/>
                  </a:ext>
                </a:extLst>
              </a:tr>
              <a:tr h="7856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무안군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87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2744" marR="62744" marT="17347" marB="1734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97587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88875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22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365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일반 현황</a:t>
            </a:r>
            <a:endParaRPr lang="en-US" sz="1600" b="1" dirty="0"/>
          </a:p>
        </p:txBody>
      </p:sp>
      <p:sp>
        <p:nvSpPr>
          <p:cNvPr id="32" name="Object 5">
            <a:extLst>
              <a:ext uri="{FF2B5EF4-FFF2-40B4-BE49-F238E27FC236}">
                <a16:creationId xmlns:a16="http://schemas.microsoft.com/office/drawing/2014/main" id="{294E8E02-BE7B-4E42-BEA6-D770BCB9C7E2}"/>
              </a:ext>
            </a:extLst>
          </p:cNvPr>
          <p:cNvSpPr txBox="1"/>
          <p:nvPr/>
        </p:nvSpPr>
        <p:spPr>
          <a:xfrm>
            <a:off x="370183" y="4146073"/>
            <a:ext cx="8703024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0" indent="0" algn="l">
              <a:lnSpc>
                <a:spcPct val="150000"/>
              </a:lnSpc>
              <a:buNone/>
            </a:pPr>
            <a:r>
              <a:rPr lang="ko-KR" altLang="en-US" dirty="0"/>
              <a:t>광역교통시설 접근성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광역교통 접근성 </a:t>
            </a:r>
            <a:r>
              <a:rPr lang="en-US" altLang="ko-KR" dirty="0"/>
              <a:t>: </a:t>
            </a:r>
            <a:r>
              <a:rPr lang="ko-KR" altLang="en-US" dirty="0"/>
              <a:t>무안군의 평균 접근시간</a:t>
            </a:r>
            <a:r>
              <a:rPr lang="en-US" altLang="ko-KR" dirty="0"/>
              <a:t>(40.46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이 전남 평균 접근시간</a:t>
            </a:r>
            <a:r>
              <a:rPr lang="en-US" altLang="ko-KR" dirty="0"/>
              <a:t>(52.77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보다 짧은 것을 확인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특히</a:t>
            </a:r>
            <a:r>
              <a:rPr lang="en-US" altLang="ko-KR" dirty="0"/>
              <a:t> </a:t>
            </a:r>
            <a:r>
              <a:rPr lang="ko-KR" altLang="en-US" dirty="0" err="1"/>
              <a:t>철도역</a:t>
            </a:r>
            <a:r>
              <a:rPr lang="en-US" altLang="ko-KR" dirty="0"/>
              <a:t>, </a:t>
            </a:r>
            <a:r>
              <a:rPr lang="ko-KR" altLang="en-US" dirty="0"/>
              <a:t>공항의 접근성이 매우 좋은 것을 확인</a:t>
            </a:r>
            <a:endParaRPr lang="en-US" altLang="ko-KR" dirty="0"/>
          </a:p>
        </p:txBody>
      </p:sp>
      <p:sp>
        <p:nvSpPr>
          <p:cNvPr id="42" name="Object 5">
            <a:extLst>
              <a:ext uri="{FF2B5EF4-FFF2-40B4-BE49-F238E27FC236}">
                <a16:creationId xmlns:a16="http://schemas.microsoft.com/office/drawing/2014/main" id="{88476C88-534B-433F-A4DE-B98D0141B5AB}"/>
              </a:ext>
            </a:extLst>
          </p:cNvPr>
          <p:cNvSpPr txBox="1"/>
          <p:nvPr/>
        </p:nvSpPr>
        <p:spPr>
          <a:xfrm>
            <a:off x="370182" y="1179214"/>
            <a:ext cx="1175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9) </a:t>
            </a:r>
            <a:r>
              <a:rPr lang="ko-KR" altLang="en-US" sz="1800" dirty="0"/>
              <a:t>접근성</a:t>
            </a:r>
            <a:endParaRPr lang="en-US" altLang="ko-KR" sz="1800" dirty="0"/>
          </a:p>
        </p:txBody>
      </p:sp>
      <p:sp>
        <p:nvSpPr>
          <p:cNvPr id="43" name="Object 5">
            <a:extLst>
              <a:ext uri="{FF2B5EF4-FFF2-40B4-BE49-F238E27FC236}">
                <a16:creationId xmlns:a16="http://schemas.microsoft.com/office/drawing/2014/main" id="{D64611FD-687E-429E-B0B6-0B4FFD514A06}"/>
              </a:ext>
            </a:extLst>
          </p:cNvPr>
          <p:cNvSpPr txBox="1"/>
          <p:nvPr/>
        </p:nvSpPr>
        <p:spPr>
          <a:xfrm>
            <a:off x="370182" y="1573946"/>
            <a:ext cx="9017212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0" indent="0" algn="l">
              <a:lnSpc>
                <a:spcPct val="150000"/>
              </a:lnSpc>
              <a:buNone/>
            </a:pPr>
            <a:r>
              <a:rPr lang="ko-KR" altLang="en-US" dirty="0"/>
              <a:t>의료시설 접근성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공공의료시설 </a:t>
            </a:r>
            <a:r>
              <a:rPr lang="en-US" altLang="ko-KR" dirty="0"/>
              <a:t>: </a:t>
            </a:r>
            <a:r>
              <a:rPr lang="ko-KR" altLang="en-US" dirty="0"/>
              <a:t>전남 평균 접근시간</a:t>
            </a:r>
            <a:r>
              <a:rPr lang="en-US" altLang="ko-KR" dirty="0"/>
              <a:t>(14.85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이 무안군 평균 접근시간</a:t>
            </a:r>
            <a:r>
              <a:rPr lang="en-US" altLang="ko-KR" dirty="0"/>
              <a:t>(15.27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보다 더 짧은 것을 확인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병</a:t>
            </a:r>
            <a:r>
              <a:rPr lang="en-US" altLang="ko-KR" dirty="0"/>
              <a:t>·</a:t>
            </a:r>
            <a:r>
              <a:rPr lang="ko-KR" altLang="en-US" dirty="0"/>
              <a:t>의원</a:t>
            </a:r>
            <a:r>
              <a:rPr lang="en-US" altLang="ko-KR" dirty="0"/>
              <a:t>, </a:t>
            </a:r>
            <a:r>
              <a:rPr lang="ko-KR" altLang="en-US" dirty="0"/>
              <a:t>종합병원 </a:t>
            </a:r>
            <a:r>
              <a:rPr lang="en-US" altLang="ko-KR" dirty="0"/>
              <a:t>: </a:t>
            </a:r>
            <a:r>
              <a:rPr lang="ko-KR" altLang="en-US" dirty="0"/>
              <a:t>무안군의 평균 접근시간</a:t>
            </a:r>
            <a:r>
              <a:rPr lang="en-US" altLang="ko-KR" dirty="0"/>
              <a:t>(20.29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이 전남 평균 접근시간</a:t>
            </a:r>
            <a:r>
              <a:rPr lang="en-US" altLang="ko-KR" dirty="0"/>
              <a:t>(25.30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보다 짧은 것으로 확인</a:t>
            </a:r>
            <a:endParaRPr lang="en-US" altLang="ko-KR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239879CE-87A6-4321-9EAA-555C579C61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043103"/>
              </p:ext>
            </p:extLst>
          </p:nvPr>
        </p:nvGraphicFramePr>
        <p:xfrm>
          <a:off x="636883" y="5443222"/>
          <a:ext cx="9272088" cy="1316544"/>
        </p:xfrm>
        <a:graphic>
          <a:graphicData uri="http://schemas.openxmlformats.org/drawingml/2006/table">
            <a:tbl>
              <a:tblPr/>
              <a:tblGrid>
                <a:gridCol w="1324584">
                  <a:extLst>
                    <a:ext uri="{9D8B030D-6E8A-4147-A177-3AD203B41FA5}">
                      <a16:colId xmlns:a16="http://schemas.microsoft.com/office/drawing/2014/main" val="2223209671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32042698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697819913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4104792228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3193427014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2916136540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27319195"/>
                    </a:ext>
                  </a:extLst>
                </a:gridCol>
              </a:tblGrid>
              <a:tr h="21942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버스터미널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철도역</a:t>
                      </a:r>
                      <a:endParaRPr lang="ko-KR" alt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공항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3751955"/>
                  </a:ext>
                </a:extLst>
              </a:tr>
              <a:tr h="2194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승용차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대중교통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도보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승용차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대중교통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도보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승용차</a:t>
                      </a:r>
                      <a:endParaRPr lang="ko-KR" alt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대중교통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도보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732169"/>
                  </a:ext>
                </a:extLst>
              </a:tr>
              <a:tr h="21942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일평균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(06-20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14.85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35.42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16.07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47.37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33.62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95.41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5191157"/>
                  </a:ext>
                </a:extLst>
              </a:tr>
              <a:tr h="21942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오전첨두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(07-09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14.50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32.49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15.94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43.58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33.48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92.97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9982582"/>
                  </a:ext>
                </a:extLst>
              </a:tr>
              <a:tr h="21942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낮시간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(12-14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14.93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38.66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16.24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49.50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34.12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96.04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546165"/>
                  </a:ext>
                </a:extLst>
              </a:tr>
              <a:tr h="21942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저녁첨두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(18-20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14.95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47.17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15.97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56.35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34.15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93.99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9038814"/>
                  </a:ext>
                </a:extLst>
              </a:tr>
            </a:tbl>
          </a:graphicData>
        </a:graphic>
      </p:graphicFrame>
      <p:graphicFrame>
        <p:nvGraphicFramePr>
          <p:cNvPr id="25" name="표 24">
            <a:extLst>
              <a:ext uri="{FF2B5EF4-FFF2-40B4-BE49-F238E27FC236}">
                <a16:creationId xmlns:a16="http://schemas.microsoft.com/office/drawing/2014/main" id="{5E95F28A-597B-4B1E-8F27-746A2F10CE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330857"/>
              </p:ext>
            </p:extLst>
          </p:nvPr>
        </p:nvGraphicFramePr>
        <p:xfrm>
          <a:off x="636883" y="2778776"/>
          <a:ext cx="9272088" cy="1347372"/>
        </p:xfrm>
        <a:graphic>
          <a:graphicData uri="http://schemas.openxmlformats.org/drawingml/2006/table">
            <a:tbl>
              <a:tblPr/>
              <a:tblGrid>
                <a:gridCol w="1324584">
                  <a:extLst>
                    <a:ext uri="{9D8B030D-6E8A-4147-A177-3AD203B41FA5}">
                      <a16:colId xmlns:a16="http://schemas.microsoft.com/office/drawing/2014/main" val="1468838519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456004564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1368999898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3356225184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4237405311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1429515028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3861210852"/>
                    </a:ext>
                  </a:extLst>
                </a:gridCol>
              </a:tblGrid>
              <a:tr h="224562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공공의료시설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병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의원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종합병원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3702341"/>
                  </a:ext>
                </a:extLst>
              </a:tr>
              <a:tr h="2245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승용차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대중교통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도보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승용차</a:t>
                      </a:r>
                      <a:endParaRPr lang="ko-KR" alt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대중교통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도보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승용차</a:t>
                      </a:r>
                      <a:endParaRPr lang="ko-KR" alt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대중교통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도보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987978"/>
                  </a:ext>
                </a:extLst>
              </a:tr>
              <a:tr h="22456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일평균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(06-20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7.34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23.20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4.81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21.06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16.10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39.20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3728347"/>
                  </a:ext>
                </a:extLst>
              </a:tr>
              <a:tr h="22456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오전첨두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(07-09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7.38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21.70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4.78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17.95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15.99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36.10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9484486"/>
                  </a:ext>
                </a:extLst>
              </a:tr>
              <a:tr h="22456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낮시간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(12-14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7.37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23.69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4.84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23.84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16.18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42.16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573823"/>
                  </a:ext>
                </a:extLst>
              </a:tr>
              <a:tr h="22456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저녁첨두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(18-20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7.34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27.73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4.85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33.36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16.01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49.98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8112937"/>
                  </a:ext>
                </a:extLst>
              </a:tr>
            </a:tbl>
          </a:graphicData>
        </a:graphic>
      </p:graphicFrame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F2785753-6BF7-47D1-8A7E-692EA743588F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DF99191B-F688-4A59-8BC6-BD778C6FEFDE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13E42C43-0D6B-493D-A31D-7047604B53D4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02BFDA01-DB94-4AB0-A909-B0E1F4AE0AD0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A4DAE0A9-23FE-42B9-BFCA-4A61BEF4301A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AD84655F-C6C7-46C3-8245-6C118296AB8C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AB657EB-0BF0-4246-82A9-DB73E25A4EC4}"/>
              </a:ext>
            </a:extLst>
          </p:cNvPr>
          <p:cNvSpPr txBox="1"/>
          <p:nvPr/>
        </p:nvSpPr>
        <p:spPr>
          <a:xfrm>
            <a:off x="636883" y="2566832"/>
            <a:ext cx="15568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무안군 의료시설 접근성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F9223A-BFAE-44A2-9FF4-A4D5BF00E0EB}"/>
              </a:ext>
            </a:extLst>
          </p:cNvPr>
          <p:cNvSpPr txBox="1"/>
          <p:nvPr/>
        </p:nvSpPr>
        <p:spPr>
          <a:xfrm>
            <a:off x="636883" y="5227778"/>
            <a:ext cx="181331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무안군 광역교통시설 접근성</a:t>
            </a:r>
          </a:p>
        </p:txBody>
      </p:sp>
    </p:spTree>
    <p:extLst>
      <p:ext uri="{BB962C8B-B14F-4D97-AF65-F5344CB8AC3E}">
        <p14:creationId xmlns:p14="http://schemas.microsoft.com/office/powerpoint/2010/main" val="42743416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23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365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일반 현황</a:t>
            </a:r>
            <a:endParaRPr lang="en-US" sz="1600" b="1" dirty="0"/>
          </a:p>
        </p:txBody>
      </p:sp>
      <p:sp>
        <p:nvSpPr>
          <p:cNvPr id="32" name="Object 5">
            <a:extLst>
              <a:ext uri="{FF2B5EF4-FFF2-40B4-BE49-F238E27FC236}">
                <a16:creationId xmlns:a16="http://schemas.microsoft.com/office/drawing/2014/main" id="{294E8E02-BE7B-4E42-BEA6-D770BCB9C7E2}"/>
              </a:ext>
            </a:extLst>
          </p:cNvPr>
          <p:cNvSpPr txBox="1"/>
          <p:nvPr/>
        </p:nvSpPr>
        <p:spPr>
          <a:xfrm>
            <a:off x="370183" y="4112360"/>
            <a:ext cx="8695009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0" indent="0" algn="l">
              <a:lnSpc>
                <a:spcPct val="150000"/>
              </a:lnSpc>
              <a:buNone/>
            </a:pPr>
            <a:r>
              <a:rPr lang="ko-KR" altLang="en-US" dirty="0"/>
              <a:t>판매시설 접근성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판매시설 접근성 </a:t>
            </a:r>
            <a:r>
              <a:rPr lang="en-US" altLang="ko-KR" dirty="0"/>
              <a:t>: </a:t>
            </a:r>
            <a:r>
              <a:rPr lang="ko-KR" altLang="en-US" dirty="0"/>
              <a:t>무안군의 평균 소요시간</a:t>
            </a:r>
            <a:r>
              <a:rPr lang="en-US" altLang="ko-KR" dirty="0"/>
              <a:t>(29.04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이 전남 평균 소요시간</a:t>
            </a:r>
            <a:r>
              <a:rPr lang="en-US" altLang="ko-KR" dirty="0"/>
              <a:t>(38.24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보다 짧은 것을 확인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모든 측면에서 무안군 판매시설 접근성이 다른 지역보다 좋은 것으로 확인</a:t>
            </a:r>
            <a:endParaRPr lang="en-US" altLang="ko-KR" dirty="0"/>
          </a:p>
        </p:txBody>
      </p:sp>
      <p:sp>
        <p:nvSpPr>
          <p:cNvPr id="43" name="Object 5">
            <a:extLst>
              <a:ext uri="{FF2B5EF4-FFF2-40B4-BE49-F238E27FC236}">
                <a16:creationId xmlns:a16="http://schemas.microsoft.com/office/drawing/2014/main" id="{D64611FD-687E-429E-B0B6-0B4FFD514A06}"/>
              </a:ext>
            </a:extLst>
          </p:cNvPr>
          <p:cNvSpPr txBox="1"/>
          <p:nvPr/>
        </p:nvSpPr>
        <p:spPr>
          <a:xfrm>
            <a:off x="370182" y="1573946"/>
            <a:ext cx="10272364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 algn="just"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0" indent="0" algn="l">
              <a:lnSpc>
                <a:spcPct val="150000"/>
              </a:lnSpc>
              <a:buNone/>
            </a:pPr>
            <a:r>
              <a:rPr lang="ko-KR" altLang="en-US" dirty="0"/>
              <a:t>교육시설 접근성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교육시설 </a:t>
            </a:r>
            <a:r>
              <a:rPr lang="en-US" altLang="ko-KR" dirty="0"/>
              <a:t>: </a:t>
            </a:r>
            <a:r>
              <a:rPr lang="ko-KR" altLang="en-US" dirty="0"/>
              <a:t>무안군 평균 접근시간</a:t>
            </a:r>
            <a:r>
              <a:rPr lang="en-US" altLang="ko-KR" dirty="0"/>
              <a:t>(10.91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이 전남 평균 접근시간</a:t>
            </a:r>
            <a:r>
              <a:rPr lang="en-US" altLang="ko-KR" dirty="0"/>
              <a:t>(11.43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보다 더 짧은 것을 확인</a:t>
            </a:r>
            <a:endParaRPr lang="en-US" altLang="ko-KR" dirty="0"/>
          </a:p>
          <a:p>
            <a:pPr algn="l">
              <a:lnSpc>
                <a:spcPct val="150000"/>
              </a:lnSpc>
            </a:pPr>
            <a:r>
              <a:rPr lang="ko-KR" altLang="en-US" dirty="0"/>
              <a:t>고등학교 대중교통</a:t>
            </a:r>
            <a:r>
              <a:rPr lang="en-US" altLang="ko-KR" dirty="0"/>
              <a:t>/</a:t>
            </a:r>
            <a:r>
              <a:rPr lang="ko-KR" altLang="en-US" dirty="0"/>
              <a:t>도보 저녁 기준 </a:t>
            </a:r>
            <a:r>
              <a:rPr lang="en-US" altLang="ko-KR" dirty="0"/>
              <a:t>: </a:t>
            </a:r>
            <a:r>
              <a:rPr lang="ko-KR" altLang="en-US" dirty="0"/>
              <a:t>전남 평균 접근시간</a:t>
            </a:r>
            <a:r>
              <a:rPr lang="en-US" altLang="ko-KR" dirty="0"/>
              <a:t>(25.53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이 무안군 평균 접근시간</a:t>
            </a:r>
            <a:r>
              <a:rPr lang="en-US" altLang="ko-KR" dirty="0"/>
              <a:t>(26.42</a:t>
            </a:r>
            <a:r>
              <a:rPr lang="ko-KR" altLang="en-US" dirty="0"/>
              <a:t>분</a:t>
            </a:r>
            <a:r>
              <a:rPr lang="en-US" altLang="ko-KR" dirty="0"/>
              <a:t>)</a:t>
            </a:r>
            <a:r>
              <a:rPr lang="ko-KR" altLang="en-US" dirty="0"/>
              <a:t>보다 더 짧은 것을 확인</a:t>
            </a:r>
            <a:endParaRPr lang="en-US" altLang="ko-KR" dirty="0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7903A73-C1AA-40A0-9347-C4DC0F2C51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620907"/>
              </p:ext>
            </p:extLst>
          </p:nvPr>
        </p:nvGraphicFramePr>
        <p:xfrm>
          <a:off x="687683" y="2831313"/>
          <a:ext cx="9272088" cy="1330926"/>
        </p:xfrm>
        <a:graphic>
          <a:graphicData uri="http://schemas.openxmlformats.org/drawingml/2006/table">
            <a:tbl>
              <a:tblPr/>
              <a:tblGrid>
                <a:gridCol w="1324584">
                  <a:extLst>
                    <a:ext uri="{9D8B030D-6E8A-4147-A177-3AD203B41FA5}">
                      <a16:colId xmlns:a16="http://schemas.microsoft.com/office/drawing/2014/main" val="243539273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2708085390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3456816161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3998006703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1512606139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3343287983"/>
                    </a:ext>
                  </a:extLst>
                </a:gridCol>
                <a:gridCol w="1324584">
                  <a:extLst>
                    <a:ext uri="{9D8B030D-6E8A-4147-A177-3AD203B41FA5}">
                      <a16:colId xmlns:a16="http://schemas.microsoft.com/office/drawing/2014/main" val="2523338619"/>
                    </a:ext>
                  </a:extLst>
                </a:gridCol>
              </a:tblGrid>
              <a:tr h="221821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초등학교</a:t>
                      </a:r>
                      <a:endParaRPr lang="ko-KR" alt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중학교</a:t>
                      </a:r>
                      <a:endParaRPr lang="ko-KR" alt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고등학교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0691120"/>
                  </a:ext>
                </a:extLst>
              </a:tr>
              <a:tr h="2218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승용차</a:t>
                      </a:r>
                      <a:endParaRPr lang="ko-KR" alt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대중교통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도보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승용차</a:t>
                      </a:r>
                      <a:endParaRPr lang="ko-KR" alt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대중교통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도보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승용차</a:t>
                      </a:r>
                      <a:endParaRPr lang="ko-KR" alt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대중교통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도보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8798657"/>
                  </a:ext>
                </a:extLst>
              </a:tr>
              <a:tr h="221821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일평균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(06-20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3.50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11.05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4.26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15.79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7.29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23.54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5847839"/>
                  </a:ext>
                </a:extLst>
              </a:tr>
              <a:tr h="221821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오전첨두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(07-09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3.45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10.37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4.22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14.21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7.24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19.94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3655294"/>
                  </a:ext>
                </a:extLst>
              </a:tr>
              <a:tr h="221821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낮시간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(12-14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3.49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11.80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4.26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17.52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7.24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24.59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2335039"/>
                  </a:ext>
                </a:extLst>
              </a:tr>
              <a:tr h="221821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저녁첨두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(18-20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3.55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14.20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4.34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20.03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7.39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26.42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5811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9C33CDE1-3FCF-47E0-BE2D-74B6615A2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24453"/>
              </p:ext>
            </p:extLst>
          </p:nvPr>
        </p:nvGraphicFramePr>
        <p:xfrm>
          <a:off x="687683" y="5434909"/>
          <a:ext cx="9272090" cy="1311658"/>
        </p:xfrm>
        <a:graphic>
          <a:graphicData uri="http://schemas.openxmlformats.org/drawingml/2006/table">
            <a:tbl>
              <a:tblPr/>
              <a:tblGrid>
                <a:gridCol w="1854418">
                  <a:extLst>
                    <a:ext uri="{9D8B030D-6E8A-4147-A177-3AD203B41FA5}">
                      <a16:colId xmlns:a16="http://schemas.microsoft.com/office/drawing/2014/main" val="2075131501"/>
                    </a:ext>
                  </a:extLst>
                </a:gridCol>
                <a:gridCol w="1854418">
                  <a:extLst>
                    <a:ext uri="{9D8B030D-6E8A-4147-A177-3AD203B41FA5}">
                      <a16:colId xmlns:a16="http://schemas.microsoft.com/office/drawing/2014/main" val="2207364263"/>
                    </a:ext>
                  </a:extLst>
                </a:gridCol>
                <a:gridCol w="1854418">
                  <a:extLst>
                    <a:ext uri="{9D8B030D-6E8A-4147-A177-3AD203B41FA5}">
                      <a16:colId xmlns:a16="http://schemas.microsoft.com/office/drawing/2014/main" val="3787419171"/>
                    </a:ext>
                  </a:extLst>
                </a:gridCol>
                <a:gridCol w="1854418">
                  <a:extLst>
                    <a:ext uri="{9D8B030D-6E8A-4147-A177-3AD203B41FA5}">
                      <a16:colId xmlns:a16="http://schemas.microsoft.com/office/drawing/2014/main" val="84202259"/>
                    </a:ext>
                  </a:extLst>
                </a:gridCol>
                <a:gridCol w="1854418">
                  <a:extLst>
                    <a:ext uri="{9D8B030D-6E8A-4147-A177-3AD203B41FA5}">
                      <a16:colId xmlns:a16="http://schemas.microsoft.com/office/drawing/2014/main" val="2185574369"/>
                    </a:ext>
                  </a:extLst>
                </a:gridCol>
              </a:tblGrid>
              <a:tr h="20264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대규모점포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전통시장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8654427"/>
                  </a:ext>
                </a:extLst>
              </a:tr>
              <a:tr h="2026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승용차</a:t>
                      </a:r>
                      <a:endParaRPr lang="ko-KR" alt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대중교통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도보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승용차</a:t>
                      </a:r>
                      <a:endParaRPr lang="ko-KR" alt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대중교통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도보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4355507"/>
                  </a:ext>
                </a:extLst>
              </a:tr>
              <a:tr h="2026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일평균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(06-20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22.49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47.62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12.23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33.81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7769239"/>
                  </a:ext>
                </a:extLst>
              </a:tr>
              <a:tr h="2026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오전첨두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(07-09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22.15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44.17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12.07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30.66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4647404"/>
                  </a:ext>
                </a:extLst>
              </a:tr>
              <a:tr h="2026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낮시간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(12-14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22.63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51.01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12.29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36.53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0635185"/>
                  </a:ext>
                </a:extLst>
              </a:tr>
              <a:tr h="2026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저녁첨두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(18-20</a:t>
                      </a: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22.62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57.00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12.29</a:t>
                      </a:r>
                      <a:endParaRPr lang="en-US" sz="10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45.71</a:t>
                      </a:r>
                      <a:endParaRPr lang="en-US" sz="10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70789"/>
                  </a:ext>
                </a:extLst>
              </a:tr>
            </a:tbl>
          </a:graphicData>
        </a:graphic>
      </p:graphicFrame>
      <p:sp>
        <p:nvSpPr>
          <p:cNvPr id="17" name="내용 개체 틀 8">
            <a:extLst>
              <a:ext uri="{FF2B5EF4-FFF2-40B4-BE49-F238E27FC236}">
                <a16:creationId xmlns:a16="http://schemas.microsoft.com/office/drawing/2014/main" id="{C5BE7C0F-CC9B-4036-9B82-68DD4B57E315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18" name="내용 개체 틀 8">
            <a:extLst>
              <a:ext uri="{FF2B5EF4-FFF2-40B4-BE49-F238E27FC236}">
                <a16:creationId xmlns:a16="http://schemas.microsoft.com/office/drawing/2014/main" id="{CFEEE46A-9999-4A79-A66D-9A5A33384E3D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59B0C60A-ED33-4411-A9B3-65D3453F3660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FB44DB6C-CC53-437F-ABCF-562F9D993173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28" name="내용 개체 틀 8">
            <a:extLst>
              <a:ext uri="{FF2B5EF4-FFF2-40B4-BE49-F238E27FC236}">
                <a16:creationId xmlns:a16="http://schemas.microsoft.com/office/drawing/2014/main" id="{55625400-63CB-4B9F-8474-BB55F296126B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F2800132-D9C7-4F7C-9B6E-A4E8D7B5364F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612E958-E405-4E42-B211-0DBA6EC138A1}"/>
              </a:ext>
            </a:extLst>
          </p:cNvPr>
          <p:cNvSpPr txBox="1"/>
          <p:nvPr/>
        </p:nvSpPr>
        <p:spPr>
          <a:xfrm>
            <a:off x="687683" y="2610961"/>
            <a:ext cx="15568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800"/>
            </a:lvl1pPr>
          </a:lstStyle>
          <a:p>
            <a:r>
              <a:rPr lang="ko-KR" altLang="en-US" sz="1000" b="1" dirty="0"/>
              <a:t>무안군 교육시설 접근성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62DAB47-2637-453B-8BCF-797D487B850C}"/>
              </a:ext>
            </a:extLst>
          </p:cNvPr>
          <p:cNvSpPr txBox="1"/>
          <p:nvPr/>
        </p:nvSpPr>
        <p:spPr>
          <a:xfrm>
            <a:off x="687683" y="5206765"/>
            <a:ext cx="15568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800"/>
            </a:lvl1pPr>
          </a:lstStyle>
          <a:p>
            <a:r>
              <a:rPr lang="ko-KR" altLang="en-US" sz="1000" b="1" dirty="0"/>
              <a:t>무안군 판매시설 접근성</a:t>
            </a:r>
          </a:p>
        </p:txBody>
      </p:sp>
      <p:sp>
        <p:nvSpPr>
          <p:cNvPr id="23" name="Object 5">
            <a:extLst>
              <a:ext uri="{FF2B5EF4-FFF2-40B4-BE49-F238E27FC236}">
                <a16:creationId xmlns:a16="http://schemas.microsoft.com/office/drawing/2014/main" id="{F80736EA-279A-4FE4-8545-D76CEBBB88CA}"/>
              </a:ext>
            </a:extLst>
          </p:cNvPr>
          <p:cNvSpPr txBox="1"/>
          <p:nvPr/>
        </p:nvSpPr>
        <p:spPr>
          <a:xfrm>
            <a:off x="370182" y="1179214"/>
            <a:ext cx="1175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9) </a:t>
            </a:r>
            <a:r>
              <a:rPr lang="ko-KR" altLang="en-US" sz="1800" dirty="0"/>
              <a:t>접근성</a:t>
            </a:r>
            <a:endParaRPr lang="en-US" altLang="ko-KR" sz="1800" dirty="0"/>
          </a:p>
        </p:txBody>
      </p:sp>
    </p:spTree>
    <p:extLst>
      <p:ext uri="{BB962C8B-B14F-4D97-AF65-F5344CB8AC3E}">
        <p14:creationId xmlns:p14="http://schemas.microsoft.com/office/powerpoint/2010/main" val="11602608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24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5992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주요 교류자원 현황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관광자원</a:t>
            </a:r>
            <a:r>
              <a:rPr lang="en-US" altLang="ko-KR" sz="1400" b="1" dirty="0"/>
              <a:t>)</a:t>
            </a:r>
            <a:endParaRPr lang="en-US" sz="1600" b="1" dirty="0"/>
          </a:p>
        </p:txBody>
      </p:sp>
      <p:sp>
        <p:nvSpPr>
          <p:cNvPr id="42" name="Object 5">
            <a:extLst>
              <a:ext uri="{FF2B5EF4-FFF2-40B4-BE49-F238E27FC236}">
                <a16:creationId xmlns:a16="http://schemas.microsoft.com/office/drawing/2014/main" id="{88476C88-534B-433F-A4DE-B98D0141B5AB}"/>
              </a:ext>
            </a:extLst>
          </p:cNvPr>
          <p:cNvSpPr txBox="1"/>
          <p:nvPr/>
        </p:nvSpPr>
        <p:spPr>
          <a:xfrm>
            <a:off x="370182" y="1255414"/>
            <a:ext cx="1636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1) </a:t>
            </a:r>
            <a:r>
              <a:rPr lang="ko-KR" altLang="en-US" sz="1800" dirty="0" err="1"/>
              <a:t>회산백련지</a:t>
            </a:r>
            <a:endParaRPr lang="en-US" altLang="ko-KR" sz="1800" dirty="0"/>
          </a:p>
        </p:txBody>
      </p:sp>
      <p:sp>
        <p:nvSpPr>
          <p:cNvPr id="43" name="Object 5">
            <a:extLst>
              <a:ext uri="{FF2B5EF4-FFF2-40B4-BE49-F238E27FC236}">
                <a16:creationId xmlns:a16="http://schemas.microsoft.com/office/drawing/2014/main" id="{D64611FD-687E-429E-B0B6-0B4FFD514A06}"/>
              </a:ext>
            </a:extLst>
          </p:cNvPr>
          <p:cNvSpPr txBox="1"/>
          <p:nvPr/>
        </p:nvSpPr>
        <p:spPr>
          <a:xfrm>
            <a:off x="370182" y="1624746"/>
            <a:ext cx="7340471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위치 </a:t>
            </a:r>
            <a:r>
              <a:rPr lang="en-US" altLang="ko-KR" dirty="0"/>
              <a:t>: </a:t>
            </a:r>
            <a:r>
              <a:rPr lang="ko-KR" altLang="en-US" dirty="0"/>
              <a:t>전라남도 무안군 </a:t>
            </a:r>
            <a:r>
              <a:rPr lang="ko-KR" altLang="en-US" dirty="0" err="1"/>
              <a:t>일로읍</a:t>
            </a:r>
            <a:r>
              <a:rPr lang="ko-KR" altLang="en-US" dirty="0"/>
              <a:t> </a:t>
            </a:r>
            <a:r>
              <a:rPr lang="ko-KR" altLang="en-US" dirty="0" err="1"/>
              <a:t>백련로</a:t>
            </a:r>
            <a:r>
              <a:rPr lang="ko-KR" altLang="en-US" dirty="0"/>
              <a:t> </a:t>
            </a:r>
            <a:r>
              <a:rPr lang="en-US" altLang="ko-KR" dirty="0"/>
              <a:t>333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규모 </a:t>
            </a:r>
            <a:r>
              <a:rPr lang="en-US" altLang="ko-KR" dirty="0"/>
              <a:t>: </a:t>
            </a:r>
            <a:r>
              <a:rPr lang="ko-KR" altLang="en-US" dirty="0"/>
              <a:t>전체부지</a:t>
            </a:r>
            <a:r>
              <a:rPr lang="en-US" altLang="ko-KR" dirty="0"/>
              <a:t>(5,401,852</a:t>
            </a:r>
            <a:r>
              <a:rPr lang="ko-KR" altLang="en-US" dirty="0"/>
              <a:t>㎡</a:t>
            </a:r>
            <a:r>
              <a:rPr lang="en-US" altLang="ko-KR" dirty="0"/>
              <a:t>), </a:t>
            </a:r>
            <a:r>
              <a:rPr lang="ko-KR" altLang="en-US" dirty="0"/>
              <a:t>연면적</a:t>
            </a:r>
            <a:r>
              <a:rPr lang="en-US" altLang="ko-KR" dirty="0"/>
              <a:t>(5,401,852</a:t>
            </a:r>
            <a:r>
              <a:rPr lang="ko-KR" altLang="en-US" dirty="0"/>
              <a:t>㎡</a:t>
            </a:r>
            <a:r>
              <a:rPr lang="en-US" altLang="ko-KR" dirty="0"/>
              <a:t>)</a:t>
            </a:r>
            <a:endParaRPr lang="ko-KR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특장점 </a:t>
            </a:r>
            <a:r>
              <a:rPr lang="en-US" altLang="ko-KR" dirty="0"/>
              <a:t>: </a:t>
            </a:r>
            <a:r>
              <a:rPr lang="ko-KR" altLang="en-US" dirty="0"/>
              <a:t>백련자생지</a:t>
            </a:r>
            <a:r>
              <a:rPr lang="en-US" altLang="ko-KR" dirty="0"/>
              <a:t>, </a:t>
            </a:r>
            <a:r>
              <a:rPr lang="ko-KR" altLang="en-US" dirty="0"/>
              <a:t>백련카페</a:t>
            </a:r>
            <a:r>
              <a:rPr lang="en-US" altLang="ko-KR" dirty="0"/>
              <a:t>, </a:t>
            </a:r>
            <a:r>
              <a:rPr lang="ko-KR" altLang="en-US" dirty="0"/>
              <a:t>향토음식관 </a:t>
            </a:r>
            <a:r>
              <a:rPr lang="ko-KR" altLang="en-US" dirty="0" err="1"/>
              <a:t>생태탐방로</a:t>
            </a:r>
            <a:r>
              <a:rPr lang="en-US" altLang="ko-KR" dirty="0"/>
              <a:t>, </a:t>
            </a:r>
            <a:r>
              <a:rPr lang="ko-KR" altLang="en-US" dirty="0" err="1"/>
              <a:t>야외물놀이장</a:t>
            </a:r>
            <a:r>
              <a:rPr lang="en-US" altLang="ko-KR" dirty="0"/>
              <a:t>, </a:t>
            </a:r>
            <a:r>
              <a:rPr lang="ko-KR" altLang="en-US" dirty="0" err="1"/>
              <a:t>오토캠핑장</a:t>
            </a:r>
            <a:r>
              <a:rPr lang="ko-KR" altLang="en-US" dirty="0"/>
              <a:t> 등 </a:t>
            </a: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185EACBA-B66B-4639-812C-6D8FFA213886}"/>
              </a:ext>
            </a:extLst>
          </p:cNvPr>
          <p:cNvSpPr txBox="1"/>
          <p:nvPr/>
        </p:nvSpPr>
        <p:spPr>
          <a:xfrm>
            <a:off x="370182" y="3080022"/>
            <a:ext cx="2411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dirty="0" err="1"/>
              <a:t>밀리터리</a:t>
            </a:r>
            <a:r>
              <a:rPr lang="ko-KR" altLang="en-US" sz="1800" dirty="0"/>
              <a:t> 테마파크</a:t>
            </a:r>
            <a:endParaRPr lang="en-US" altLang="ko-KR" sz="1800" dirty="0"/>
          </a:p>
        </p:txBody>
      </p:sp>
      <p:sp>
        <p:nvSpPr>
          <p:cNvPr id="25" name="Object 5">
            <a:extLst>
              <a:ext uri="{FF2B5EF4-FFF2-40B4-BE49-F238E27FC236}">
                <a16:creationId xmlns:a16="http://schemas.microsoft.com/office/drawing/2014/main" id="{0BEB5241-C50C-4E3A-ADAA-0FE4199363BF}"/>
              </a:ext>
            </a:extLst>
          </p:cNvPr>
          <p:cNvSpPr txBox="1"/>
          <p:nvPr/>
        </p:nvSpPr>
        <p:spPr>
          <a:xfrm>
            <a:off x="370182" y="3449354"/>
            <a:ext cx="6761787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위치 </a:t>
            </a:r>
            <a:r>
              <a:rPr lang="en-US" altLang="ko-KR" dirty="0"/>
              <a:t>: </a:t>
            </a:r>
            <a:r>
              <a:rPr lang="ko-KR" altLang="en-US" dirty="0"/>
              <a:t>전라남도 무안군 </a:t>
            </a:r>
            <a:r>
              <a:rPr lang="ko-KR" altLang="en-US" dirty="0" err="1"/>
              <a:t>몽탄면</a:t>
            </a:r>
            <a:r>
              <a:rPr lang="ko-KR" altLang="en-US" dirty="0"/>
              <a:t> </a:t>
            </a:r>
            <a:r>
              <a:rPr lang="ko-KR" altLang="en-US" dirty="0" err="1"/>
              <a:t>우명길</a:t>
            </a:r>
            <a:r>
              <a:rPr lang="ko-KR" altLang="en-US" dirty="0"/>
              <a:t> </a:t>
            </a:r>
            <a:r>
              <a:rPr lang="en-US" altLang="ko-KR" dirty="0"/>
              <a:t>21</a:t>
            </a:r>
            <a:endParaRPr lang="ko-KR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규모 </a:t>
            </a:r>
            <a:r>
              <a:rPr lang="en-US" altLang="ko-KR" dirty="0"/>
              <a:t>: </a:t>
            </a:r>
            <a:r>
              <a:rPr lang="ko-KR" altLang="en-US" dirty="0"/>
              <a:t>전체부지</a:t>
            </a:r>
            <a:r>
              <a:rPr lang="en-US" altLang="ko-KR" dirty="0"/>
              <a:t>(27,862</a:t>
            </a:r>
            <a:r>
              <a:rPr lang="ko-KR" altLang="en-US" dirty="0"/>
              <a:t>㎡</a:t>
            </a:r>
            <a:r>
              <a:rPr lang="en-US" altLang="ko-KR" dirty="0"/>
              <a:t>), </a:t>
            </a:r>
            <a:r>
              <a:rPr lang="ko-KR" altLang="en-US" dirty="0"/>
              <a:t>연면적</a:t>
            </a:r>
            <a:r>
              <a:rPr lang="en-US" altLang="ko-KR" dirty="0"/>
              <a:t>(2,173</a:t>
            </a:r>
            <a:r>
              <a:rPr lang="ko-KR" altLang="en-US" dirty="0"/>
              <a:t>㎡</a:t>
            </a:r>
            <a:r>
              <a:rPr lang="en-US" altLang="ko-KR" dirty="0"/>
              <a:t>)</a:t>
            </a:r>
            <a:endParaRPr lang="ko-KR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특장점 </a:t>
            </a:r>
            <a:r>
              <a:rPr lang="en-US" altLang="ko-KR" dirty="0"/>
              <a:t>: </a:t>
            </a:r>
            <a:r>
              <a:rPr lang="ko-KR" altLang="en-US" dirty="0"/>
              <a:t>무기 전시장</a:t>
            </a:r>
            <a:r>
              <a:rPr lang="en-US" altLang="ko-KR" dirty="0"/>
              <a:t>, </a:t>
            </a:r>
            <a:r>
              <a:rPr lang="ko-KR" altLang="en-US" dirty="0"/>
              <a:t>실내사격장</a:t>
            </a:r>
            <a:r>
              <a:rPr lang="en-US" altLang="ko-KR" dirty="0"/>
              <a:t>, </a:t>
            </a:r>
            <a:r>
              <a:rPr lang="ko-KR" altLang="en-US" dirty="0"/>
              <a:t>호국안보전시관</a:t>
            </a:r>
            <a:r>
              <a:rPr lang="en-US" altLang="ko-KR" dirty="0"/>
              <a:t>, </a:t>
            </a:r>
            <a:r>
              <a:rPr lang="ko-KR" altLang="en-US" dirty="0"/>
              <a:t>비행 시뮬레이션 </a:t>
            </a:r>
            <a:r>
              <a:rPr lang="ko-KR" altLang="en-US" dirty="0" err="1"/>
              <a:t>체험장</a:t>
            </a:r>
            <a:r>
              <a:rPr lang="ko-KR" altLang="en-US" dirty="0"/>
              <a:t> 등</a:t>
            </a:r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04F1A57D-587E-4781-A107-5D37FB34A721}"/>
              </a:ext>
            </a:extLst>
          </p:cNvPr>
          <p:cNvSpPr txBox="1"/>
          <p:nvPr/>
        </p:nvSpPr>
        <p:spPr>
          <a:xfrm>
            <a:off x="370182" y="4904631"/>
            <a:ext cx="2872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3) </a:t>
            </a:r>
            <a:r>
              <a:rPr lang="ko-KR" altLang="en-US" sz="1800" dirty="0"/>
              <a:t>전통생활문화 테마파크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E5094652-8028-41E1-ADF5-03C7D5089C49}"/>
              </a:ext>
            </a:extLst>
          </p:cNvPr>
          <p:cNvSpPr txBox="1"/>
          <p:nvPr/>
        </p:nvSpPr>
        <p:spPr>
          <a:xfrm>
            <a:off x="370182" y="5273963"/>
            <a:ext cx="5267789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위치 </a:t>
            </a:r>
            <a:r>
              <a:rPr lang="en-US" altLang="ko-KR" dirty="0"/>
              <a:t>: </a:t>
            </a:r>
            <a:r>
              <a:rPr lang="ko-KR" altLang="en-US" dirty="0"/>
              <a:t>전라남도 무안군 </a:t>
            </a:r>
            <a:r>
              <a:rPr lang="ko-KR" altLang="en-US" dirty="0" err="1"/>
              <a:t>몽탄면</a:t>
            </a:r>
            <a:r>
              <a:rPr lang="ko-KR" altLang="en-US" dirty="0"/>
              <a:t> </a:t>
            </a:r>
            <a:r>
              <a:rPr lang="ko-KR" altLang="en-US" dirty="0" err="1"/>
              <a:t>사옥길</a:t>
            </a:r>
            <a:r>
              <a:rPr lang="ko-KR" altLang="en-US" dirty="0"/>
              <a:t> </a:t>
            </a:r>
            <a:r>
              <a:rPr lang="en-US" altLang="ko-KR" dirty="0"/>
              <a:t>12</a:t>
            </a:r>
            <a:endParaRPr lang="ko-KR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규모 </a:t>
            </a:r>
            <a:r>
              <a:rPr lang="en-US" altLang="ko-KR" dirty="0"/>
              <a:t>: </a:t>
            </a:r>
            <a:r>
              <a:rPr lang="ko-KR" altLang="en-US" dirty="0"/>
              <a:t>전체부지</a:t>
            </a:r>
            <a:r>
              <a:rPr lang="en-US" altLang="ko-KR" dirty="0"/>
              <a:t>(16,692</a:t>
            </a:r>
            <a:r>
              <a:rPr lang="ko-KR" altLang="en-US" dirty="0"/>
              <a:t>㎡</a:t>
            </a:r>
            <a:r>
              <a:rPr lang="en-US" altLang="ko-KR" dirty="0"/>
              <a:t>), </a:t>
            </a:r>
            <a:r>
              <a:rPr lang="ko-KR" altLang="en-US" dirty="0"/>
              <a:t>연면적</a:t>
            </a:r>
            <a:r>
              <a:rPr lang="en-US" altLang="ko-KR" dirty="0"/>
              <a:t>(1,240</a:t>
            </a:r>
            <a:r>
              <a:rPr lang="ko-KR" altLang="en-US" dirty="0"/>
              <a:t>㎡</a:t>
            </a:r>
            <a:r>
              <a:rPr lang="en-US" altLang="ko-KR" dirty="0"/>
              <a:t>)</a:t>
            </a:r>
            <a:endParaRPr lang="ko-KR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특장점 </a:t>
            </a:r>
            <a:r>
              <a:rPr lang="en-US" altLang="ko-KR" dirty="0"/>
              <a:t>: </a:t>
            </a:r>
            <a:r>
              <a:rPr lang="ko-KR" altLang="en-US" dirty="0"/>
              <a:t>전통생활문화에 대한 교육 및 체험을 할 수 있는 곳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20639483-2EE3-4F94-B3EA-5F295D3837CC}"/>
              </a:ext>
            </a:extLst>
          </p:cNvPr>
          <p:cNvGrpSpPr/>
          <p:nvPr/>
        </p:nvGrpSpPr>
        <p:grpSpPr>
          <a:xfrm>
            <a:off x="7873898" y="5118383"/>
            <a:ext cx="4239476" cy="1358718"/>
            <a:chOff x="7873898" y="4904632"/>
            <a:chExt cx="4239476" cy="1358718"/>
          </a:xfrm>
        </p:grpSpPr>
        <p:pic>
          <p:nvPicPr>
            <p:cNvPr id="34" name="Picture 1">
              <a:extLst>
                <a:ext uri="{FF2B5EF4-FFF2-40B4-BE49-F238E27FC236}">
                  <a16:creationId xmlns:a16="http://schemas.microsoft.com/office/drawing/2014/main" id="{68EDDA52-0CC8-4229-A2AB-03DF1952DDB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873898" y="4904632"/>
              <a:ext cx="2038116" cy="1358718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4102" name="Picture 6" descr="무안 전통 생활 문화 테마파크">
              <a:extLst>
                <a:ext uri="{FF2B5EF4-FFF2-40B4-BE49-F238E27FC236}">
                  <a16:creationId xmlns:a16="http://schemas.microsoft.com/office/drawing/2014/main" id="{F0FE3F81-2CBE-4E1C-AEAB-8FE6D7C521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75258" y="4904632"/>
              <a:ext cx="2038116" cy="13587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9BA174EE-996C-42EF-95CE-0CED193474C9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3958643A-F341-4059-A804-0A5A408FAF7D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EDE54873-8614-4FEC-9B55-C0E71F1B4E31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B24BC399-E220-4EFA-B07A-F6DF59EB78AF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C0B795A9-A59D-428E-8396-7306F24DC930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9" name="내용 개체 틀 8">
            <a:extLst>
              <a:ext uri="{FF2B5EF4-FFF2-40B4-BE49-F238E27FC236}">
                <a16:creationId xmlns:a16="http://schemas.microsoft.com/office/drawing/2014/main" id="{2C57FDAE-EFDB-4471-B696-BA4EDFF3386A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A673044-761E-4B11-8408-7888BDE3351E}"/>
              </a:ext>
            </a:extLst>
          </p:cNvPr>
          <p:cNvGrpSpPr/>
          <p:nvPr/>
        </p:nvGrpSpPr>
        <p:grpSpPr>
          <a:xfrm>
            <a:off x="7873897" y="1470857"/>
            <a:ext cx="4243149" cy="1358718"/>
            <a:chOff x="7873897" y="1255415"/>
            <a:chExt cx="4243149" cy="1358718"/>
          </a:xfrm>
        </p:grpSpPr>
        <p:pic>
          <p:nvPicPr>
            <p:cNvPr id="31" name="Picture 1">
              <a:extLst>
                <a:ext uri="{FF2B5EF4-FFF2-40B4-BE49-F238E27FC236}">
                  <a16:creationId xmlns:a16="http://schemas.microsoft.com/office/drawing/2014/main" id="{B58FDA7E-3BFE-4C4C-8660-CF7F637DAF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73897" y="1255415"/>
              <a:ext cx="2038116" cy="1358718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4098" name="Picture 2" descr="무안 회산백련지 찾아온 '반가운 손님' 큰고니 &lt; 광주/전남 &lt; 전국뉴스 &lt; 기사본문 - 한국농어촌방송">
              <a:extLst>
                <a:ext uri="{FF2B5EF4-FFF2-40B4-BE49-F238E27FC236}">
                  <a16:creationId xmlns:a16="http://schemas.microsoft.com/office/drawing/2014/main" id="{AC4FF259-4E95-49CB-89FD-D3DF7F65C6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75258" y="1255415"/>
              <a:ext cx="2041788" cy="13587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B0728125-5867-447D-AAE4-7CDBD37E41BB}"/>
              </a:ext>
            </a:extLst>
          </p:cNvPr>
          <p:cNvSpPr txBox="1"/>
          <p:nvPr/>
        </p:nvSpPr>
        <p:spPr>
          <a:xfrm>
            <a:off x="7873897" y="1260524"/>
            <a:ext cx="12554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무안군 </a:t>
            </a:r>
            <a:r>
              <a:rPr lang="ko-KR" altLang="en-US" b="1" dirty="0" err="1"/>
              <a:t>회산백련지</a:t>
            </a:r>
            <a:endParaRPr lang="ko-KR" altLang="en-US" b="1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E9C0F108-18BB-4432-BDA1-1FE369B9C407}"/>
              </a:ext>
            </a:extLst>
          </p:cNvPr>
          <p:cNvGrpSpPr/>
          <p:nvPr/>
        </p:nvGrpSpPr>
        <p:grpSpPr>
          <a:xfrm>
            <a:off x="7873898" y="3294620"/>
            <a:ext cx="4239477" cy="1358718"/>
            <a:chOff x="7873898" y="3080023"/>
            <a:chExt cx="4239477" cy="1358718"/>
          </a:xfrm>
        </p:grpSpPr>
        <p:pic>
          <p:nvPicPr>
            <p:cNvPr id="33" name="Picture 3">
              <a:extLst>
                <a:ext uri="{FF2B5EF4-FFF2-40B4-BE49-F238E27FC236}">
                  <a16:creationId xmlns:a16="http://schemas.microsoft.com/office/drawing/2014/main" id="{D76BAF36-B375-4E33-8978-03757E4CB1E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73898" y="3080023"/>
              <a:ext cx="2038116" cy="1358718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4100" name="Picture 4" descr="무안관광">
              <a:extLst>
                <a:ext uri="{FF2B5EF4-FFF2-40B4-BE49-F238E27FC236}">
                  <a16:creationId xmlns:a16="http://schemas.microsoft.com/office/drawing/2014/main" id="{2AC3EA34-92BE-4258-92C5-50F96462FAA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287"/>
            <a:stretch/>
          </p:blipFill>
          <p:spPr bwMode="auto">
            <a:xfrm>
              <a:off x="10075258" y="3080023"/>
              <a:ext cx="2038117" cy="13587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FCEDD2B4-C417-44A9-B007-4ABBC7605FBB}"/>
              </a:ext>
            </a:extLst>
          </p:cNvPr>
          <p:cNvSpPr txBox="1"/>
          <p:nvPr/>
        </p:nvSpPr>
        <p:spPr>
          <a:xfrm>
            <a:off x="7873898" y="3085133"/>
            <a:ext cx="16850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무안군 </a:t>
            </a:r>
            <a:r>
              <a:rPr lang="ko-KR" altLang="en-US" b="1" dirty="0" err="1"/>
              <a:t>밀리터리</a:t>
            </a:r>
            <a:r>
              <a:rPr lang="ko-KR" altLang="en-US" b="1" dirty="0"/>
              <a:t> 테마파크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2DCCF3D-B270-41FB-99DE-19C102F35683}"/>
              </a:ext>
            </a:extLst>
          </p:cNvPr>
          <p:cNvSpPr txBox="1"/>
          <p:nvPr/>
        </p:nvSpPr>
        <p:spPr>
          <a:xfrm>
            <a:off x="7873898" y="4909742"/>
            <a:ext cx="194155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무안군 전통생활문화 테마파크</a:t>
            </a:r>
          </a:p>
        </p:txBody>
      </p:sp>
    </p:spTree>
    <p:extLst>
      <p:ext uri="{BB962C8B-B14F-4D97-AF65-F5344CB8AC3E}">
        <p14:creationId xmlns:p14="http://schemas.microsoft.com/office/powerpoint/2010/main" val="3568212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25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5992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주요 교류자원 현황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관광자원</a:t>
            </a:r>
            <a:r>
              <a:rPr lang="en-US" altLang="ko-KR" sz="1400" b="1" dirty="0"/>
              <a:t>)</a:t>
            </a:r>
            <a:endParaRPr lang="en-US" sz="1600" b="1" dirty="0"/>
          </a:p>
        </p:txBody>
      </p:sp>
      <p:sp>
        <p:nvSpPr>
          <p:cNvPr id="42" name="Object 5">
            <a:extLst>
              <a:ext uri="{FF2B5EF4-FFF2-40B4-BE49-F238E27FC236}">
                <a16:creationId xmlns:a16="http://schemas.microsoft.com/office/drawing/2014/main" id="{88476C88-534B-433F-A4DE-B98D0141B5AB}"/>
              </a:ext>
            </a:extLst>
          </p:cNvPr>
          <p:cNvSpPr txBox="1"/>
          <p:nvPr/>
        </p:nvSpPr>
        <p:spPr>
          <a:xfrm>
            <a:off x="370182" y="1255414"/>
            <a:ext cx="2180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4) </a:t>
            </a:r>
            <a:r>
              <a:rPr lang="ko-KR" altLang="en-US" sz="1800" dirty="0" err="1"/>
              <a:t>초의선사</a:t>
            </a:r>
            <a:r>
              <a:rPr lang="ko-KR" altLang="en-US" sz="1800" dirty="0"/>
              <a:t> 탄생지</a:t>
            </a:r>
            <a:endParaRPr lang="en-US" altLang="ko-KR" sz="1800" dirty="0"/>
          </a:p>
        </p:txBody>
      </p:sp>
      <p:sp>
        <p:nvSpPr>
          <p:cNvPr id="43" name="Object 5">
            <a:extLst>
              <a:ext uri="{FF2B5EF4-FFF2-40B4-BE49-F238E27FC236}">
                <a16:creationId xmlns:a16="http://schemas.microsoft.com/office/drawing/2014/main" id="{D64611FD-687E-429E-B0B6-0B4FFD514A06}"/>
              </a:ext>
            </a:extLst>
          </p:cNvPr>
          <p:cNvSpPr txBox="1"/>
          <p:nvPr/>
        </p:nvSpPr>
        <p:spPr>
          <a:xfrm>
            <a:off x="370182" y="1624746"/>
            <a:ext cx="5384807" cy="1343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위치 </a:t>
            </a:r>
            <a:r>
              <a:rPr lang="en-US" altLang="ko-KR" dirty="0"/>
              <a:t>: </a:t>
            </a:r>
            <a:r>
              <a:rPr lang="ko-KR" altLang="en-US" dirty="0"/>
              <a:t>전라남도 무안군 </a:t>
            </a:r>
            <a:r>
              <a:rPr lang="ko-KR" altLang="en-US" dirty="0" err="1"/>
              <a:t>삼향읍</a:t>
            </a:r>
            <a:r>
              <a:rPr lang="ko-KR" altLang="en-US" dirty="0"/>
              <a:t> </a:t>
            </a:r>
            <a:r>
              <a:rPr lang="ko-KR" altLang="en-US" dirty="0" err="1"/>
              <a:t>초의로</a:t>
            </a:r>
            <a:r>
              <a:rPr lang="ko-KR" altLang="en-US" dirty="0"/>
              <a:t> </a:t>
            </a:r>
            <a:r>
              <a:rPr lang="en-US" altLang="ko-KR" dirty="0"/>
              <a:t>30</a:t>
            </a:r>
            <a:endParaRPr lang="ko-KR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규모 </a:t>
            </a:r>
            <a:r>
              <a:rPr lang="en-US" altLang="ko-KR" dirty="0"/>
              <a:t>: </a:t>
            </a:r>
            <a:r>
              <a:rPr lang="ko-KR" altLang="en-US" dirty="0"/>
              <a:t>전체부지</a:t>
            </a:r>
            <a:r>
              <a:rPr lang="en-US" altLang="ko-KR" dirty="0"/>
              <a:t>(23,248</a:t>
            </a:r>
            <a:r>
              <a:rPr lang="ko-KR" altLang="en-US" dirty="0"/>
              <a:t>㎡</a:t>
            </a:r>
            <a:r>
              <a:rPr lang="en-US" altLang="ko-KR" dirty="0"/>
              <a:t>), </a:t>
            </a:r>
            <a:r>
              <a:rPr lang="ko-KR" altLang="en-US" dirty="0"/>
              <a:t>연면적</a:t>
            </a:r>
            <a:r>
              <a:rPr lang="en-US" altLang="ko-KR" dirty="0"/>
              <a:t>(2,299</a:t>
            </a:r>
            <a:r>
              <a:rPr lang="ko-KR" altLang="en-US" dirty="0"/>
              <a:t>㎡</a:t>
            </a:r>
            <a:r>
              <a:rPr lang="en-US" altLang="ko-KR" dirty="0"/>
              <a:t>)</a:t>
            </a:r>
            <a:endParaRPr lang="ko-KR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특장점 </a:t>
            </a:r>
            <a:r>
              <a:rPr lang="en-US" altLang="ko-KR" dirty="0"/>
              <a:t>: </a:t>
            </a:r>
            <a:r>
              <a:rPr lang="ko-KR" altLang="en-US" dirty="0"/>
              <a:t>조선 후기 고승이자 </a:t>
            </a:r>
            <a:r>
              <a:rPr lang="ko-KR" altLang="en-US" dirty="0" err="1"/>
              <a:t>초의차를</a:t>
            </a:r>
            <a:r>
              <a:rPr lang="ko-KR" altLang="en-US" dirty="0"/>
              <a:t> 세상에 알리고 한국의 </a:t>
            </a:r>
            <a:endParaRPr lang="en-US" altLang="ko-KR" dirty="0"/>
          </a:p>
          <a:p>
            <a:pPr indent="985838"/>
            <a:r>
              <a:rPr lang="ko-KR" altLang="en-US" dirty="0"/>
              <a:t>다도를 </a:t>
            </a:r>
            <a:r>
              <a:rPr lang="ko-KR" altLang="en-US" dirty="0" err="1"/>
              <a:t>중흥시킨</a:t>
            </a:r>
            <a:r>
              <a:rPr lang="ko-KR" altLang="en-US" dirty="0"/>
              <a:t> </a:t>
            </a:r>
            <a:r>
              <a:rPr lang="ko-KR" altLang="en-US" dirty="0" err="1"/>
              <a:t>초의선사에</a:t>
            </a:r>
            <a:r>
              <a:rPr lang="ko-KR" altLang="en-US" dirty="0"/>
              <a:t> 대해 알아볼 수 있는 곳</a:t>
            </a: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185EACBA-B66B-4639-812C-6D8FFA213886}"/>
              </a:ext>
            </a:extLst>
          </p:cNvPr>
          <p:cNvSpPr txBox="1"/>
          <p:nvPr/>
        </p:nvSpPr>
        <p:spPr>
          <a:xfrm>
            <a:off x="370182" y="3080022"/>
            <a:ext cx="1949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5) </a:t>
            </a:r>
            <a:r>
              <a:rPr lang="ko-KR" altLang="en-US" sz="1800" dirty="0" err="1"/>
              <a:t>노을길</a:t>
            </a:r>
            <a:r>
              <a:rPr lang="ko-KR" altLang="en-US" sz="1800" dirty="0"/>
              <a:t> 야영장</a:t>
            </a:r>
            <a:endParaRPr lang="en-US" altLang="ko-KR" sz="1800" dirty="0"/>
          </a:p>
        </p:txBody>
      </p:sp>
      <p:sp>
        <p:nvSpPr>
          <p:cNvPr id="25" name="Object 5">
            <a:extLst>
              <a:ext uri="{FF2B5EF4-FFF2-40B4-BE49-F238E27FC236}">
                <a16:creationId xmlns:a16="http://schemas.microsoft.com/office/drawing/2014/main" id="{0BEB5241-C50C-4E3A-ADAA-0FE4199363BF}"/>
              </a:ext>
            </a:extLst>
          </p:cNvPr>
          <p:cNvSpPr txBox="1"/>
          <p:nvPr/>
        </p:nvSpPr>
        <p:spPr>
          <a:xfrm>
            <a:off x="370182" y="3449354"/>
            <a:ext cx="5259773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위치 </a:t>
            </a:r>
            <a:r>
              <a:rPr lang="en-US" altLang="ko-KR" dirty="0"/>
              <a:t>: </a:t>
            </a:r>
            <a:r>
              <a:rPr lang="ko-KR" altLang="en-US" dirty="0"/>
              <a:t>전라남도 무안군 </a:t>
            </a:r>
            <a:r>
              <a:rPr lang="ko-KR" altLang="en-US" dirty="0" err="1"/>
              <a:t>망운면</a:t>
            </a:r>
            <a:r>
              <a:rPr lang="ko-KR" altLang="en-US" dirty="0"/>
              <a:t> </a:t>
            </a:r>
            <a:r>
              <a:rPr lang="ko-KR" altLang="en-US" dirty="0" err="1"/>
              <a:t>노을길</a:t>
            </a:r>
            <a:r>
              <a:rPr lang="ko-KR" altLang="en-US" dirty="0"/>
              <a:t> </a:t>
            </a:r>
            <a:r>
              <a:rPr lang="en-US" altLang="ko-KR" dirty="0"/>
              <a:t>143</a:t>
            </a:r>
            <a:endParaRPr lang="ko-KR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규모 </a:t>
            </a:r>
            <a:r>
              <a:rPr lang="en-US" altLang="ko-KR" dirty="0"/>
              <a:t>: </a:t>
            </a:r>
            <a:r>
              <a:rPr lang="ko-KR" altLang="en-US" dirty="0"/>
              <a:t>전체부지</a:t>
            </a:r>
            <a:r>
              <a:rPr lang="en-US" altLang="ko-KR" dirty="0"/>
              <a:t>(13,870</a:t>
            </a:r>
            <a:r>
              <a:rPr lang="ko-KR" altLang="en-US" dirty="0"/>
              <a:t>㎡</a:t>
            </a:r>
            <a:r>
              <a:rPr lang="en-US" altLang="ko-KR" dirty="0"/>
              <a:t>), </a:t>
            </a:r>
            <a:r>
              <a:rPr lang="ko-KR" altLang="en-US" dirty="0"/>
              <a:t>연면적</a:t>
            </a:r>
            <a:r>
              <a:rPr lang="en-US" altLang="ko-KR" dirty="0"/>
              <a:t>(134</a:t>
            </a:r>
            <a:r>
              <a:rPr lang="ko-KR" altLang="en-US" dirty="0"/>
              <a:t>㎡</a:t>
            </a:r>
            <a:r>
              <a:rPr lang="en-US" altLang="ko-KR" dirty="0"/>
              <a:t>)</a:t>
            </a:r>
            <a:endParaRPr lang="ko-KR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특장점 </a:t>
            </a:r>
            <a:r>
              <a:rPr lang="en-US" altLang="ko-KR" dirty="0"/>
              <a:t>: </a:t>
            </a:r>
            <a:r>
              <a:rPr lang="ko-KR" altLang="en-US" dirty="0"/>
              <a:t>일몰이 아름다운 낙지공원에 </a:t>
            </a:r>
            <a:r>
              <a:rPr lang="ko-KR" altLang="en-US" dirty="0" err="1"/>
              <a:t>노을길</a:t>
            </a:r>
            <a:r>
              <a:rPr lang="ko-KR" altLang="en-US" dirty="0"/>
              <a:t> 야영장을 조성</a:t>
            </a:r>
            <a:endParaRPr lang="en-US" altLang="ko-KR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04F1A57D-587E-4781-A107-5D37FB34A721}"/>
              </a:ext>
            </a:extLst>
          </p:cNvPr>
          <p:cNvSpPr txBox="1"/>
          <p:nvPr/>
        </p:nvSpPr>
        <p:spPr>
          <a:xfrm>
            <a:off x="370182" y="4904631"/>
            <a:ext cx="2329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6) </a:t>
            </a:r>
            <a:r>
              <a:rPr lang="ko-KR" altLang="en-US" sz="1800" dirty="0" err="1"/>
              <a:t>무안황토갯벌랜드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E5094652-8028-41E1-ADF5-03C7D5089C49}"/>
              </a:ext>
            </a:extLst>
          </p:cNvPr>
          <p:cNvSpPr txBox="1"/>
          <p:nvPr/>
        </p:nvSpPr>
        <p:spPr>
          <a:xfrm>
            <a:off x="370182" y="5273963"/>
            <a:ext cx="7040710" cy="1343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위치 </a:t>
            </a:r>
            <a:r>
              <a:rPr lang="en-US" altLang="ko-KR" dirty="0"/>
              <a:t>: </a:t>
            </a:r>
            <a:r>
              <a:rPr lang="ko-KR" altLang="en-US" dirty="0"/>
              <a:t>전라남도 무안군 해제면 </a:t>
            </a:r>
            <a:r>
              <a:rPr lang="ko-KR" altLang="en-US" dirty="0" err="1"/>
              <a:t>만송로</a:t>
            </a:r>
            <a:r>
              <a:rPr lang="ko-KR" altLang="en-US" dirty="0"/>
              <a:t> </a:t>
            </a:r>
            <a:r>
              <a:rPr lang="en-US" altLang="ko-KR" dirty="0"/>
              <a:t>36</a:t>
            </a:r>
            <a:endParaRPr lang="ko-KR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규모 </a:t>
            </a:r>
            <a:r>
              <a:rPr lang="en-US" altLang="ko-KR" dirty="0"/>
              <a:t>: </a:t>
            </a:r>
            <a:r>
              <a:rPr lang="ko-KR" altLang="en-US" dirty="0"/>
              <a:t>전체부지</a:t>
            </a:r>
            <a:r>
              <a:rPr lang="en-US" altLang="ko-KR" dirty="0"/>
              <a:t>(193,364</a:t>
            </a:r>
            <a:r>
              <a:rPr lang="ko-KR" altLang="en-US" dirty="0"/>
              <a:t>㎡</a:t>
            </a:r>
            <a:r>
              <a:rPr lang="en-US" altLang="ko-KR" dirty="0"/>
              <a:t>), </a:t>
            </a:r>
            <a:r>
              <a:rPr lang="ko-KR" altLang="en-US" dirty="0"/>
              <a:t>연면적</a:t>
            </a:r>
            <a:r>
              <a:rPr lang="en-US" altLang="ko-KR" dirty="0"/>
              <a:t>(8,487</a:t>
            </a:r>
            <a:r>
              <a:rPr lang="ko-KR" altLang="en-US" dirty="0"/>
              <a:t>㎡</a:t>
            </a:r>
            <a:r>
              <a:rPr lang="en-US" altLang="ko-KR" dirty="0"/>
              <a:t>)</a:t>
            </a:r>
            <a:endParaRPr lang="ko-KR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특장점 </a:t>
            </a:r>
            <a:r>
              <a:rPr lang="en-US" altLang="ko-KR" dirty="0"/>
              <a:t>: </a:t>
            </a:r>
            <a:r>
              <a:rPr lang="ko-KR" altLang="en-US" dirty="0"/>
              <a:t>갯벌도립공원의 다양한 해안생물 관찰</a:t>
            </a:r>
            <a:r>
              <a:rPr lang="en-US" altLang="ko-KR" dirty="0"/>
              <a:t>, </a:t>
            </a:r>
            <a:r>
              <a:rPr lang="ko-KR" altLang="en-US" dirty="0" err="1"/>
              <a:t>생태갯벌과학관</a:t>
            </a:r>
            <a:r>
              <a:rPr lang="ko-KR" altLang="en-US" dirty="0"/>
              <a:t> 바다생물 체험</a:t>
            </a:r>
            <a:r>
              <a:rPr lang="en-US" altLang="ko-KR" dirty="0"/>
              <a:t> </a:t>
            </a:r>
            <a:r>
              <a:rPr lang="ko-KR" altLang="en-US" dirty="0"/>
              <a:t>등</a:t>
            </a:r>
            <a:endParaRPr lang="en-US" altLang="ko-KR" dirty="0"/>
          </a:p>
          <a:p>
            <a:pPr indent="989013"/>
            <a:r>
              <a:rPr lang="ko-KR" altLang="en-US" dirty="0"/>
              <a:t>바닷가에서 보내는 숙박 </a:t>
            </a:r>
            <a:r>
              <a:rPr lang="en-US" altLang="ko-KR" dirty="0"/>
              <a:t>35</a:t>
            </a:r>
            <a:r>
              <a:rPr lang="ko-KR" altLang="en-US" dirty="0"/>
              <a:t>동</a:t>
            </a:r>
            <a:r>
              <a:rPr lang="en-US" altLang="ko-KR" dirty="0"/>
              <a:t>, </a:t>
            </a:r>
            <a:r>
              <a:rPr lang="ko-KR" altLang="en-US" dirty="0"/>
              <a:t>캠핑 </a:t>
            </a:r>
            <a:r>
              <a:rPr lang="en-US" altLang="ko-KR" dirty="0"/>
              <a:t>41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/>
              <a:t>끝없이 펼쳐진 광활한 갯벌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3E3EA9AA-2AAF-4B11-952A-B5ABEB750DFA}"/>
              </a:ext>
            </a:extLst>
          </p:cNvPr>
          <p:cNvGrpSpPr/>
          <p:nvPr/>
        </p:nvGrpSpPr>
        <p:grpSpPr>
          <a:xfrm>
            <a:off x="7873898" y="1470831"/>
            <a:ext cx="4239476" cy="1358744"/>
            <a:chOff x="7873898" y="1255415"/>
            <a:chExt cx="4239476" cy="1358744"/>
          </a:xfrm>
        </p:grpSpPr>
        <p:pic>
          <p:nvPicPr>
            <p:cNvPr id="54" name="Picture 1">
              <a:extLst>
                <a:ext uri="{FF2B5EF4-FFF2-40B4-BE49-F238E27FC236}">
                  <a16:creationId xmlns:a16="http://schemas.microsoft.com/office/drawing/2014/main" id="{DECBDBC8-C189-4415-BD73-CC0DB6E2FA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873898" y="1255415"/>
              <a:ext cx="2038116" cy="1358744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5122" name="Picture 2" descr="초의선사의 전경">
              <a:extLst>
                <a:ext uri="{FF2B5EF4-FFF2-40B4-BE49-F238E27FC236}">
                  <a16:creationId xmlns:a16="http://schemas.microsoft.com/office/drawing/2014/main" id="{8FE0836D-492C-4907-ADA9-04B0DFCD08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75259" y="1255415"/>
              <a:ext cx="2038115" cy="13587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ABD4208E-47EF-4181-85F3-5186181824D4}"/>
              </a:ext>
            </a:extLst>
          </p:cNvPr>
          <p:cNvGrpSpPr/>
          <p:nvPr/>
        </p:nvGrpSpPr>
        <p:grpSpPr>
          <a:xfrm>
            <a:off x="7873899" y="3294594"/>
            <a:ext cx="4239474" cy="1358744"/>
            <a:chOff x="7873899" y="3080023"/>
            <a:chExt cx="4239474" cy="1358744"/>
          </a:xfrm>
        </p:grpSpPr>
        <p:pic>
          <p:nvPicPr>
            <p:cNvPr id="55" name="Picture 3">
              <a:extLst>
                <a:ext uri="{FF2B5EF4-FFF2-40B4-BE49-F238E27FC236}">
                  <a16:creationId xmlns:a16="http://schemas.microsoft.com/office/drawing/2014/main" id="{5699819A-DE2D-45A5-9B86-7C0C24170E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73899" y="3080023"/>
              <a:ext cx="2038116" cy="1358744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5124" name="Picture 4">
              <a:extLst>
                <a:ext uri="{FF2B5EF4-FFF2-40B4-BE49-F238E27FC236}">
                  <a16:creationId xmlns:a16="http://schemas.microsoft.com/office/drawing/2014/main" id="{16E6B080-30BA-48A5-BCEC-61FF62C513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75258" y="3080023"/>
              <a:ext cx="2038115" cy="13587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6F30AB1D-4170-49F5-AC65-C1473235004E}"/>
              </a:ext>
            </a:extLst>
          </p:cNvPr>
          <p:cNvGrpSpPr/>
          <p:nvPr/>
        </p:nvGrpSpPr>
        <p:grpSpPr>
          <a:xfrm>
            <a:off x="7873899" y="5118357"/>
            <a:ext cx="4239474" cy="1358744"/>
            <a:chOff x="7873899" y="4904632"/>
            <a:chExt cx="4239474" cy="1358744"/>
          </a:xfrm>
        </p:grpSpPr>
        <p:pic>
          <p:nvPicPr>
            <p:cNvPr id="56" name="Picture 5">
              <a:extLst>
                <a:ext uri="{FF2B5EF4-FFF2-40B4-BE49-F238E27FC236}">
                  <a16:creationId xmlns:a16="http://schemas.microsoft.com/office/drawing/2014/main" id="{9A2797C3-F34B-48A7-8F02-403615023F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73899" y="4904632"/>
              <a:ext cx="2038116" cy="1358744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5126" name="Picture 6" descr="무안군 무안황토갯벌랜드, 최고의 힐링코스로 발돋움 - 남도방송">
              <a:extLst>
                <a:ext uri="{FF2B5EF4-FFF2-40B4-BE49-F238E27FC236}">
                  <a16:creationId xmlns:a16="http://schemas.microsoft.com/office/drawing/2014/main" id="{3DA996AF-2B8C-4146-A9C0-0715B6BCAB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75258" y="4904632"/>
              <a:ext cx="2038115" cy="13587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1CDC5688-E3B3-468D-BB77-A8E4970131AC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25ED03A7-C5C4-4BB3-8C92-1A63DB850429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B9C1B521-9900-4EF1-A052-7F4866F1BC82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F7AF8D9C-210B-42A7-AA52-AEB36DD1CAA6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251E94CF-977C-49DD-82BD-7371033B78CC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C71979B7-61CA-43A8-A730-F4889AEE50C1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37742F7-8FE8-4DC3-AD2B-F492D4428846}"/>
              </a:ext>
            </a:extLst>
          </p:cNvPr>
          <p:cNvSpPr txBox="1"/>
          <p:nvPr/>
        </p:nvSpPr>
        <p:spPr>
          <a:xfrm>
            <a:off x="7873897" y="1255414"/>
            <a:ext cx="15568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무안군 </a:t>
            </a:r>
            <a:r>
              <a:rPr lang="ko-KR" altLang="en-US" b="1" dirty="0" err="1"/>
              <a:t>초의선사</a:t>
            </a:r>
            <a:r>
              <a:rPr lang="ko-KR" altLang="en-US" b="1" dirty="0"/>
              <a:t> 탄생지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A6B394C-142A-4FD2-AEEE-A8A45966FF85}"/>
              </a:ext>
            </a:extLst>
          </p:cNvPr>
          <p:cNvSpPr txBox="1"/>
          <p:nvPr/>
        </p:nvSpPr>
        <p:spPr>
          <a:xfrm>
            <a:off x="7873898" y="3080022"/>
            <a:ext cx="142859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무안군 </a:t>
            </a:r>
            <a:r>
              <a:rPr lang="ko-KR" altLang="en-US" b="1" dirty="0" err="1"/>
              <a:t>노을길</a:t>
            </a:r>
            <a:r>
              <a:rPr lang="ko-KR" altLang="en-US" b="1" dirty="0"/>
              <a:t> 야영장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11D2383-BD2C-455A-87E2-779D863E1112}"/>
              </a:ext>
            </a:extLst>
          </p:cNvPr>
          <p:cNvSpPr txBox="1"/>
          <p:nvPr/>
        </p:nvSpPr>
        <p:spPr>
          <a:xfrm>
            <a:off x="7873898" y="4904631"/>
            <a:ext cx="16401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무안군 </a:t>
            </a:r>
            <a:r>
              <a:rPr lang="ko-KR" altLang="en-US" b="1" dirty="0" err="1"/>
              <a:t>무안황토갯벌랜드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395871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26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66960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주요 교류자원 현황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농</a:t>
            </a:r>
            <a:r>
              <a:rPr lang="en-US" altLang="ko-KR" sz="1400" b="1" dirty="0"/>
              <a:t>·</a:t>
            </a:r>
            <a:r>
              <a:rPr lang="ko-KR" altLang="en-US" sz="1400" b="1" dirty="0"/>
              <a:t>어촌 체험마을</a:t>
            </a:r>
            <a:r>
              <a:rPr lang="en-US" altLang="ko-KR" sz="1400" b="1" dirty="0"/>
              <a:t>)</a:t>
            </a:r>
            <a:endParaRPr lang="en-US" sz="1600" b="1" dirty="0"/>
          </a:p>
        </p:txBody>
      </p:sp>
      <p:sp>
        <p:nvSpPr>
          <p:cNvPr id="42" name="Object 5">
            <a:extLst>
              <a:ext uri="{FF2B5EF4-FFF2-40B4-BE49-F238E27FC236}">
                <a16:creationId xmlns:a16="http://schemas.microsoft.com/office/drawing/2014/main" id="{88476C88-534B-433F-A4DE-B98D0141B5AB}"/>
              </a:ext>
            </a:extLst>
          </p:cNvPr>
          <p:cNvSpPr txBox="1"/>
          <p:nvPr/>
        </p:nvSpPr>
        <p:spPr>
          <a:xfrm>
            <a:off x="370182" y="1217314"/>
            <a:ext cx="2411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1) </a:t>
            </a:r>
            <a:r>
              <a:rPr lang="ko-KR" altLang="en-US" sz="1800" dirty="0" err="1"/>
              <a:t>월선권역</a:t>
            </a:r>
            <a:r>
              <a:rPr lang="ko-KR" altLang="en-US" sz="1800" dirty="0"/>
              <a:t> 체험마을</a:t>
            </a:r>
            <a:endParaRPr lang="en-US" altLang="ko-KR" sz="1800" dirty="0"/>
          </a:p>
        </p:txBody>
      </p:sp>
      <p:sp>
        <p:nvSpPr>
          <p:cNvPr id="43" name="Object 5">
            <a:extLst>
              <a:ext uri="{FF2B5EF4-FFF2-40B4-BE49-F238E27FC236}">
                <a16:creationId xmlns:a16="http://schemas.microsoft.com/office/drawing/2014/main" id="{D64611FD-687E-429E-B0B6-0B4FFD514A06}"/>
              </a:ext>
            </a:extLst>
          </p:cNvPr>
          <p:cNvSpPr txBox="1"/>
          <p:nvPr/>
        </p:nvSpPr>
        <p:spPr>
          <a:xfrm>
            <a:off x="370182" y="1624746"/>
            <a:ext cx="8024954" cy="2312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위치 </a:t>
            </a:r>
            <a:r>
              <a:rPr lang="en-US" altLang="ko-KR" dirty="0"/>
              <a:t>: </a:t>
            </a:r>
            <a:r>
              <a:rPr lang="ko-KR" altLang="en-US" dirty="0"/>
              <a:t>전라남도 무안군 청계면 </a:t>
            </a:r>
            <a:r>
              <a:rPr lang="ko-KR" altLang="en-US" dirty="0" err="1"/>
              <a:t>예술촌길</a:t>
            </a:r>
            <a:r>
              <a:rPr lang="ko-KR" altLang="en-US" dirty="0"/>
              <a:t> </a:t>
            </a:r>
            <a:r>
              <a:rPr lang="en-US" altLang="ko-KR" dirty="0"/>
              <a:t>148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마을소개 </a:t>
            </a:r>
            <a:r>
              <a:rPr lang="en-US" altLang="ko-KR" dirty="0"/>
              <a:t>: </a:t>
            </a:r>
            <a:r>
              <a:rPr lang="ko-KR" altLang="en-US" dirty="0"/>
              <a:t>주민이 직접 종합개발사업 계획서를 작성 </a:t>
            </a:r>
            <a:r>
              <a:rPr lang="en-US" altLang="ko-KR" dirty="0"/>
              <a:t>2006</a:t>
            </a:r>
            <a:r>
              <a:rPr lang="ko-KR" altLang="en-US" dirty="0"/>
              <a:t>년 부터 </a:t>
            </a:r>
            <a:r>
              <a:rPr lang="en-US" altLang="ko-KR" dirty="0"/>
              <a:t>2010</a:t>
            </a:r>
            <a:r>
              <a:rPr lang="ko-KR" altLang="en-US" dirty="0"/>
              <a:t>년까지 사업 준공</a:t>
            </a:r>
            <a:endParaRPr lang="en-US" altLang="ko-KR" dirty="0"/>
          </a:p>
          <a:p>
            <a:pPr marL="285750" indent="873125"/>
            <a:r>
              <a:rPr lang="ko-KR" altLang="en-US" dirty="0"/>
              <a:t>주민</a:t>
            </a:r>
            <a:r>
              <a:rPr lang="en-US" altLang="ko-KR" dirty="0"/>
              <a:t>-</a:t>
            </a:r>
            <a:r>
              <a:rPr lang="ko-KR" altLang="en-US" dirty="0"/>
              <a:t>예술인의 자율적인 화합</a:t>
            </a:r>
            <a:r>
              <a:rPr lang="en-US" altLang="ko-KR" dirty="0"/>
              <a:t>,</a:t>
            </a:r>
            <a:r>
              <a:rPr lang="ko-KR" altLang="en-US" dirty="0"/>
              <a:t> 준공 이후 마을 발전 장기 계획서를 계획 중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프로그램 </a:t>
            </a:r>
            <a:r>
              <a:rPr lang="en-US" altLang="ko-KR" dirty="0"/>
              <a:t>: </a:t>
            </a:r>
            <a:r>
              <a:rPr lang="ko-KR" altLang="en-US" dirty="0" err="1"/>
              <a:t>월선문화</a:t>
            </a:r>
            <a:r>
              <a:rPr lang="ko-KR" altLang="en-US" dirty="0"/>
              <a:t> </a:t>
            </a:r>
            <a:r>
              <a:rPr lang="ko-KR" altLang="en-US" dirty="0" err="1"/>
              <a:t>탐반</a:t>
            </a:r>
            <a:r>
              <a:rPr lang="en-US" altLang="ko-KR" dirty="0"/>
              <a:t>, </a:t>
            </a:r>
            <a:r>
              <a:rPr lang="ko-KR" altLang="en-US" dirty="0"/>
              <a:t>농산물 수확</a:t>
            </a:r>
            <a:r>
              <a:rPr lang="en-US" altLang="ko-KR" dirty="0"/>
              <a:t>, </a:t>
            </a:r>
            <a:r>
              <a:rPr lang="ko-KR" altLang="en-US" dirty="0"/>
              <a:t>도자기 만들기</a:t>
            </a:r>
            <a:r>
              <a:rPr lang="en-US" altLang="ko-KR" dirty="0"/>
              <a:t>, </a:t>
            </a:r>
            <a:r>
              <a:rPr lang="ko-KR" altLang="en-US" dirty="0"/>
              <a:t>물놀이장</a:t>
            </a:r>
            <a:r>
              <a:rPr lang="en-US" altLang="ko-KR" dirty="0"/>
              <a:t>, </a:t>
            </a:r>
            <a:r>
              <a:rPr lang="ko-KR" altLang="en-US" dirty="0"/>
              <a:t>전래놀이 등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매출액 변화 </a:t>
            </a:r>
            <a:r>
              <a:rPr lang="en-US" altLang="ko-KR" dirty="0"/>
              <a:t>: 2019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월</a:t>
            </a:r>
            <a:r>
              <a:rPr lang="en-US" altLang="ko-KR" dirty="0"/>
              <a:t>~9</a:t>
            </a:r>
            <a:r>
              <a:rPr lang="ko-KR" altLang="en-US" dirty="0"/>
              <a:t>월까지 지속적으로 매출액 증가</a:t>
            </a:r>
            <a:endParaRPr lang="en-US" altLang="ko-KR" dirty="0"/>
          </a:p>
          <a:p>
            <a:pPr indent="1341438"/>
            <a:r>
              <a:rPr lang="en-US" altLang="ko-KR" dirty="0"/>
              <a:t>2019</a:t>
            </a:r>
            <a:r>
              <a:rPr lang="ko-KR" altLang="en-US" dirty="0"/>
              <a:t>년 말 코로나 </a:t>
            </a:r>
            <a:r>
              <a:rPr lang="en-US" altLang="ko-KR" dirty="0"/>
              <a:t>19</a:t>
            </a:r>
            <a:r>
              <a:rPr lang="ko-KR" altLang="en-US" dirty="0"/>
              <a:t>가 퍼지면서 </a:t>
            </a:r>
            <a:r>
              <a:rPr lang="en-US" altLang="ko-KR" dirty="0"/>
              <a:t>2020</a:t>
            </a:r>
            <a:r>
              <a:rPr lang="ko-KR" altLang="en-US" dirty="0"/>
              <a:t>년 매출액 크게 감소</a:t>
            </a:r>
            <a:endParaRPr lang="en-US" altLang="ko-KR" dirty="0"/>
          </a:p>
          <a:p>
            <a:pPr indent="1341438"/>
            <a:r>
              <a:rPr lang="en-US" altLang="ko-KR" dirty="0"/>
              <a:t>2021</a:t>
            </a:r>
            <a:r>
              <a:rPr lang="ko-KR" altLang="en-US" dirty="0"/>
              <a:t>년 중순</a:t>
            </a:r>
            <a:r>
              <a:rPr lang="en-US" altLang="ko-KR" dirty="0"/>
              <a:t>(5</a:t>
            </a:r>
            <a:r>
              <a:rPr lang="ko-KR" altLang="en-US" dirty="0"/>
              <a:t>월</a:t>
            </a:r>
            <a:r>
              <a:rPr lang="en-US" altLang="ko-KR" dirty="0"/>
              <a:t>)</a:t>
            </a:r>
            <a:r>
              <a:rPr lang="ko-KR" altLang="en-US" dirty="0"/>
              <a:t>부터 코로나 </a:t>
            </a:r>
            <a:r>
              <a:rPr lang="en-US" altLang="ko-KR" dirty="0"/>
              <a:t>19</a:t>
            </a:r>
            <a:r>
              <a:rPr lang="ko-KR" altLang="en-US" dirty="0"/>
              <a:t>가 통제되기 시작하면서 다시 매출액 증가 추세</a:t>
            </a:r>
          </a:p>
        </p:txBody>
      </p:sp>
      <p:pic>
        <p:nvPicPr>
          <p:cNvPr id="26" name="Picture 7">
            <a:extLst>
              <a:ext uri="{FF2B5EF4-FFF2-40B4-BE49-F238E27FC236}">
                <a16:creationId xmlns:a16="http://schemas.microsoft.com/office/drawing/2014/main" id="{AB498C6F-1171-4983-82D1-95C27FBCE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435" y="4929168"/>
            <a:ext cx="2624741" cy="174979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1" name="Picture 9">
            <a:extLst>
              <a:ext uri="{FF2B5EF4-FFF2-40B4-BE49-F238E27FC236}">
                <a16:creationId xmlns:a16="http://schemas.microsoft.com/office/drawing/2014/main" id="{42927E7C-1ADA-4733-9A38-8933F28165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7078" y="4929168"/>
            <a:ext cx="2624740" cy="174979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7" name="Picture 15">
            <a:extLst>
              <a:ext uri="{FF2B5EF4-FFF2-40B4-BE49-F238E27FC236}">
                <a16:creationId xmlns:a16="http://schemas.microsoft.com/office/drawing/2014/main" id="{0764FDDE-C9BE-45B2-9D93-55DF95B65F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182" y="4122237"/>
            <a:ext cx="5344351" cy="255672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14322C63-2FB8-495A-86FB-F1E963F64986}"/>
              </a:ext>
            </a:extLst>
          </p:cNvPr>
          <p:cNvSpPr txBox="1"/>
          <p:nvPr/>
        </p:nvSpPr>
        <p:spPr>
          <a:xfrm>
            <a:off x="370182" y="4022005"/>
            <a:ext cx="172996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 err="1"/>
              <a:t>월선권역</a:t>
            </a:r>
            <a:r>
              <a:rPr lang="ko-KR" altLang="en-US" b="1" dirty="0"/>
              <a:t> 매출액 변화 추이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C20FF4-9CAD-4C72-AE67-FD86CF76AB18}"/>
              </a:ext>
            </a:extLst>
          </p:cNvPr>
          <p:cNvSpPr txBox="1"/>
          <p:nvPr/>
        </p:nvSpPr>
        <p:spPr>
          <a:xfrm>
            <a:off x="6143435" y="4682947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도자기 만들기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308E5CC-5DEA-4A05-84A5-D3BE4E3AF244}"/>
              </a:ext>
            </a:extLst>
          </p:cNvPr>
          <p:cNvSpPr txBox="1"/>
          <p:nvPr/>
        </p:nvSpPr>
        <p:spPr>
          <a:xfrm>
            <a:off x="9197078" y="4682947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농사체험</a:t>
            </a:r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5E9DA2E8-8261-4899-8F7C-D67C783DE6D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28" name="내용 개체 틀 8">
            <a:extLst>
              <a:ext uri="{FF2B5EF4-FFF2-40B4-BE49-F238E27FC236}">
                <a16:creationId xmlns:a16="http://schemas.microsoft.com/office/drawing/2014/main" id="{D8B98378-C7C6-45BD-AE01-9B8DD336E8AF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2CA5635D-28A6-4EF5-AED1-80C3C083F786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B2E13A1A-273A-4495-8565-1B8EA1082EC0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48649CB8-F138-4752-99C4-E4F68FFB2EEE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520CCDCC-87FD-4451-A936-4D71C23D1033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27836733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10">
            <a:extLst>
              <a:ext uri="{FF2B5EF4-FFF2-40B4-BE49-F238E27FC236}">
                <a16:creationId xmlns:a16="http://schemas.microsoft.com/office/drawing/2014/main" id="{D4706A5C-E962-4FF4-9C84-71D4DFC67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7078" y="4929169"/>
            <a:ext cx="2624738" cy="174979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27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66960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주요 교류자원 현황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농</a:t>
            </a:r>
            <a:r>
              <a:rPr lang="en-US" altLang="ko-KR" sz="1400" b="1" dirty="0"/>
              <a:t>·</a:t>
            </a:r>
            <a:r>
              <a:rPr lang="ko-KR" altLang="en-US" sz="1400" b="1" dirty="0"/>
              <a:t>어촌 체험마을</a:t>
            </a:r>
            <a:r>
              <a:rPr lang="en-US" altLang="ko-KR" sz="1400" b="1" dirty="0"/>
              <a:t>)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2" y="1191914"/>
            <a:ext cx="2642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dirty="0" err="1"/>
              <a:t>약초골한옥</a:t>
            </a:r>
            <a:r>
              <a:rPr lang="ko-KR" altLang="en-US" sz="1800" dirty="0"/>
              <a:t> 체험마을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2" y="1624746"/>
            <a:ext cx="7464223" cy="26360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위치 </a:t>
            </a:r>
            <a:r>
              <a:rPr lang="en-US" altLang="ko-KR" dirty="0"/>
              <a:t>: </a:t>
            </a:r>
            <a:r>
              <a:rPr lang="ko-KR" altLang="en-US" dirty="0"/>
              <a:t>전라남도 무안군 </a:t>
            </a:r>
            <a:r>
              <a:rPr lang="ko-KR" altLang="en-US" dirty="0" err="1"/>
              <a:t>몽탄면</a:t>
            </a:r>
            <a:r>
              <a:rPr lang="ko-KR" altLang="en-US" dirty="0"/>
              <a:t> </a:t>
            </a:r>
            <a:r>
              <a:rPr lang="ko-KR" altLang="en-US" dirty="0" err="1"/>
              <a:t>약곡길</a:t>
            </a:r>
            <a:r>
              <a:rPr lang="ko-KR" altLang="en-US" dirty="0"/>
              <a:t> </a:t>
            </a:r>
            <a:r>
              <a:rPr lang="en-US" altLang="ko-KR" dirty="0"/>
              <a:t>179-6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마을소개 </a:t>
            </a:r>
            <a:r>
              <a:rPr lang="en-US" altLang="ko-KR" dirty="0"/>
              <a:t>: </a:t>
            </a:r>
            <a:r>
              <a:rPr lang="ko-KR" altLang="en-US" dirty="0"/>
              <a:t>전남 </a:t>
            </a:r>
            <a:r>
              <a:rPr lang="en-US" altLang="ko-KR" dirty="0"/>
              <a:t>1</a:t>
            </a:r>
            <a:r>
              <a:rPr lang="ko-KR" altLang="en-US" dirty="0"/>
              <a:t>호 </a:t>
            </a:r>
            <a:r>
              <a:rPr lang="ko-KR" altLang="en-US" dirty="0" err="1"/>
              <a:t>한옥시범마을로</a:t>
            </a:r>
            <a:r>
              <a:rPr lang="ko-KR" altLang="en-US" dirty="0"/>
              <a:t> 선정</a:t>
            </a:r>
            <a:endParaRPr lang="en-US" altLang="ko-KR" dirty="0"/>
          </a:p>
          <a:p>
            <a:pPr indent="1163638"/>
            <a:r>
              <a:rPr lang="en-US" altLang="ko-KR" dirty="0"/>
              <a:t>2008</a:t>
            </a:r>
            <a:r>
              <a:rPr lang="ko-KR" altLang="en-US" dirty="0"/>
              <a:t>년 농촌전통테마마을 사업과 행복마을 사업 추진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프로그램 </a:t>
            </a:r>
            <a:r>
              <a:rPr lang="en-US" altLang="ko-KR" dirty="0"/>
              <a:t>: </a:t>
            </a:r>
            <a:r>
              <a:rPr lang="ko-KR" altLang="en-US" dirty="0"/>
              <a:t>천연염색</a:t>
            </a:r>
            <a:r>
              <a:rPr lang="en-US" altLang="ko-KR" dirty="0"/>
              <a:t>, </a:t>
            </a:r>
            <a:r>
              <a:rPr lang="ko-KR" altLang="en-US" dirty="0" err="1"/>
              <a:t>약달임</a:t>
            </a:r>
            <a:r>
              <a:rPr lang="ko-KR" altLang="en-US" dirty="0"/>
              <a:t> 체험</a:t>
            </a:r>
            <a:r>
              <a:rPr lang="en-US" altLang="ko-KR" dirty="0"/>
              <a:t>, </a:t>
            </a:r>
            <a:r>
              <a:rPr lang="ko-KR" altLang="en-US" dirty="0" err="1"/>
              <a:t>한옥모형만들기</a:t>
            </a:r>
            <a:r>
              <a:rPr lang="ko-KR" altLang="en-US" dirty="0"/>
              <a:t> 체험</a:t>
            </a:r>
            <a:r>
              <a:rPr lang="en-US" altLang="ko-KR" dirty="0"/>
              <a:t>, </a:t>
            </a:r>
            <a:r>
              <a:rPr lang="ko-KR" altLang="en-US" dirty="0"/>
              <a:t>천연비누 체험 등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매출액 변화 </a:t>
            </a:r>
            <a:r>
              <a:rPr lang="en-US" altLang="ko-KR" dirty="0"/>
              <a:t>: 2019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월</a:t>
            </a:r>
            <a:r>
              <a:rPr lang="en-US" altLang="ko-KR" dirty="0"/>
              <a:t>~9</a:t>
            </a:r>
            <a:r>
              <a:rPr lang="ko-KR" altLang="en-US" dirty="0"/>
              <a:t>월까지 지속적으로 매출액 증가</a:t>
            </a:r>
            <a:endParaRPr lang="en-US" altLang="ko-KR" dirty="0"/>
          </a:p>
          <a:p>
            <a:pPr indent="1341438"/>
            <a:r>
              <a:rPr lang="en-US" altLang="ko-KR" dirty="0"/>
              <a:t>2019</a:t>
            </a:r>
            <a:r>
              <a:rPr lang="ko-KR" altLang="en-US" dirty="0"/>
              <a:t>년 말 코로나 </a:t>
            </a:r>
            <a:r>
              <a:rPr lang="en-US" altLang="ko-KR" dirty="0"/>
              <a:t>19</a:t>
            </a:r>
            <a:r>
              <a:rPr lang="ko-KR" altLang="en-US" dirty="0"/>
              <a:t>가 퍼지면서 </a:t>
            </a:r>
            <a:r>
              <a:rPr lang="en-US" altLang="ko-KR" dirty="0"/>
              <a:t>2020</a:t>
            </a:r>
            <a:r>
              <a:rPr lang="ko-KR" altLang="en-US" dirty="0"/>
              <a:t>년 매출액 크게 감소</a:t>
            </a:r>
            <a:endParaRPr lang="en-US" altLang="ko-KR" dirty="0"/>
          </a:p>
          <a:p>
            <a:pPr indent="1341438"/>
            <a:r>
              <a:rPr lang="en-US" altLang="ko-KR" dirty="0"/>
              <a:t>2021</a:t>
            </a:r>
            <a:r>
              <a:rPr lang="ko-KR" altLang="en-US" dirty="0"/>
              <a:t>년에 접어들어서도 괄목할 만큼 매출액 증가는 이루어지고 있지 않음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dirty="0"/>
          </a:p>
        </p:txBody>
      </p:sp>
      <p:pic>
        <p:nvPicPr>
          <p:cNvPr id="32" name="Picture 17">
            <a:extLst>
              <a:ext uri="{FF2B5EF4-FFF2-40B4-BE49-F238E27FC236}">
                <a16:creationId xmlns:a16="http://schemas.microsoft.com/office/drawing/2014/main" id="{372CE9DF-CF76-4436-88E4-7DE0CA5E3D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182" y="4122237"/>
            <a:ext cx="5344351" cy="255672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4" name="Picture 13">
            <a:extLst>
              <a:ext uri="{FF2B5EF4-FFF2-40B4-BE49-F238E27FC236}">
                <a16:creationId xmlns:a16="http://schemas.microsoft.com/office/drawing/2014/main" id="{D8833893-F681-4137-98D5-F4B12BA18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435" y="4929168"/>
            <a:ext cx="2624738" cy="174979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1F95C9CC-6072-4C5F-AF20-99E0E20A6B88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630481A0-0DCE-4FC6-A232-C234E8910A1A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99CE0FB0-803B-4C3B-802F-D8A7080F8A28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24106AAE-D663-4B88-A7E2-3C8065671181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5EC95A38-BDDF-4A25-885B-A4C1CD46418A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746DC454-6F8C-4800-AEA1-E4BCB6157A36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13940E4-471E-4DFA-98E2-4CE7754F8009}"/>
              </a:ext>
            </a:extLst>
          </p:cNvPr>
          <p:cNvSpPr txBox="1"/>
          <p:nvPr/>
        </p:nvSpPr>
        <p:spPr>
          <a:xfrm>
            <a:off x="370182" y="4022005"/>
            <a:ext cx="211468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 err="1"/>
              <a:t>약초골한옥마을</a:t>
            </a:r>
            <a:r>
              <a:rPr lang="ko-KR" altLang="en-US" b="1" dirty="0"/>
              <a:t> 매출액 변화 추이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990CC0E-2FBC-41E2-ADD5-5B6E4F09367C}"/>
              </a:ext>
            </a:extLst>
          </p:cNvPr>
          <p:cNvSpPr txBox="1"/>
          <p:nvPr/>
        </p:nvSpPr>
        <p:spPr>
          <a:xfrm>
            <a:off x="6143435" y="4682947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/>
              <a:t>천연염색 체험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303FEF-8B44-4DF6-9890-15019411A83C}"/>
              </a:ext>
            </a:extLst>
          </p:cNvPr>
          <p:cNvSpPr txBox="1"/>
          <p:nvPr/>
        </p:nvSpPr>
        <p:spPr>
          <a:xfrm>
            <a:off x="9197078" y="4682947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dirty="0" err="1"/>
              <a:t>약달임</a:t>
            </a:r>
            <a:r>
              <a:rPr lang="ko-KR" altLang="en-US" dirty="0"/>
              <a:t> 체험</a:t>
            </a:r>
          </a:p>
        </p:txBody>
      </p:sp>
    </p:spTree>
    <p:extLst>
      <p:ext uri="{BB962C8B-B14F-4D97-AF65-F5344CB8AC3E}">
        <p14:creationId xmlns:p14="http://schemas.microsoft.com/office/powerpoint/2010/main" val="30826510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28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6348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및 광역권 </a:t>
            </a:r>
            <a:r>
              <a:rPr lang="ko-KR" altLang="en-US" sz="1400" b="1" dirty="0" err="1"/>
              <a:t>여가유동인구</a:t>
            </a:r>
            <a:r>
              <a:rPr lang="ko-KR" altLang="en-US" sz="1400" b="1" dirty="0"/>
              <a:t> 특성 분석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2" y="1204614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1) </a:t>
            </a:r>
            <a:r>
              <a:rPr lang="ko-KR" altLang="en-US" sz="1800" dirty="0"/>
              <a:t>분석 자료의 소개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2" y="1624746"/>
            <a:ext cx="8686993" cy="16665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KTDB</a:t>
            </a:r>
            <a:r>
              <a:rPr lang="ko-KR" altLang="en-US" dirty="0"/>
              <a:t>에서 제공하는 가구통행실태조사 자료를 사용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기간 </a:t>
            </a:r>
            <a:r>
              <a:rPr lang="en-US" altLang="ko-KR" dirty="0"/>
              <a:t>: 2016</a:t>
            </a:r>
            <a:r>
              <a:rPr lang="ko-KR" altLang="en-US" dirty="0"/>
              <a:t>년 </a:t>
            </a:r>
            <a:r>
              <a:rPr lang="en-US" altLang="ko-KR" dirty="0"/>
              <a:t>5</a:t>
            </a:r>
            <a:r>
              <a:rPr lang="ko-KR" altLang="en-US" dirty="0"/>
              <a:t>월 </a:t>
            </a:r>
            <a:r>
              <a:rPr lang="en-US" altLang="ko-KR" dirty="0"/>
              <a:t>19</a:t>
            </a:r>
            <a:r>
              <a:rPr lang="ko-KR" altLang="en-US" dirty="0"/>
              <a:t>일</a:t>
            </a:r>
            <a:r>
              <a:rPr lang="en-US" altLang="ko-KR" dirty="0"/>
              <a:t>, 26</a:t>
            </a:r>
            <a:r>
              <a:rPr lang="ko-KR" altLang="en-US" dirty="0"/>
              <a:t>일</a:t>
            </a:r>
            <a:r>
              <a:rPr lang="en-US" altLang="ko-KR" dirty="0"/>
              <a:t>, 10</a:t>
            </a:r>
            <a:r>
              <a:rPr lang="ko-KR" altLang="en-US" dirty="0"/>
              <a:t>월</a:t>
            </a:r>
            <a:r>
              <a:rPr lang="en-US" altLang="ko-KR" dirty="0"/>
              <a:t>, 11</a:t>
            </a:r>
            <a:r>
              <a:rPr lang="ko-KR" altLang="en-US" dirty="0"/>
              <a:t>월 해당하는 목요일 기준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조사항목 </a:t>
            </a:r>
            <a:r>
              <a:rPr lang="en-US" altLang="ko-KR" dirty="0"/>
              <a:t>: </a:t>
            </a:r>
            <a:r>
              <a:rPr lang="ko-KR" altLang="en-US" dirty="0"/>
              <a:t>가구현황</a:t>
            </a:r>
            <a:r>
              <a:rPr lang="en-US" altLang="ko-KR" dirty="0"/>
              <a:t>, </a:t>
            </a:r>
            <a:r>
              <a:rPr lang="ko-KR" altLang="en-US" dirty="0" err="1"/>
              <a:t>가구원</a:t>
            </a:r>
            <a:r>
              <a:rPr lang="ko-KR" altLang="en-US" dirty="0"/>
              <a:t> 특성</a:t>
            </a:r>
            <a:r>
              <a:rPr lang="en-US" altLang="ko-KR" dirty="0"/>
              <a:t>, </a:t>
            </a:r>
            <a:r>
              <a:rPr lang="ko-KR" altLang="en-US" dirty="0"/>
              <a:t>개인별 통행특성</a:t>
            </a:r>
            <a:r>
              <a:rPr lang="en-US" altLang="ko-KR" dirty="0"/>
              <a:t>, </a:t>
            </a:r>
            <a:r>
              <a:rPr lang="ko-KR" altLang="en-US" dirty="0"/>
              <a:t>장거리 통행 유무 등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대상 </a:t>
            </a:r>
            <a:r>
              <a:rPr lang="en-US" altLang="ko-KR" dirty="0"/>
              <a:t>: </a:t>
            </a:r>
            <a:r>
              <a:rPr lang="ko-KR" altLang="en-US" dirty="0"/>
              <a:t>대한민국에 상주하는 만 </a:t>
            </a:r>
            <a:r>
              <a:rPr lang="en-US" altLang="ko-KR" dirty="0"/>
              <a:t>5</a:t>
            </a:r>
            <a:r>
              <a:rPr lang="ko-KR" altLang="en-US" dirty="0"/>
              <a:t>세 이상 </a:t>
            </a:r>
            <a:r>
              <a:rPr lang="ko-KR" altLang="en-US" dirty="0" err="1"/>
              <a:t>가구원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목적 </a:t>
            </a:r>
            <a:r>
              <a:rPr lang="en-US" altLang="ko-KR" dirty="0"/>
              <a:t>: </a:t>
            </a:r>
            <a:r>
              <a:rPr lang="ko-KR" altLang="en-US" dirty="0"/>
              <a:t>지역 내 통행 행태를 파악하고 교통 </a:t>
            </a:r>
            <a:r>
              <a:rPr lang="en-US" altLang="ko-KR" dirty="0"/>
              <a:t>SOC </a:t>
            </a:r>
            <a:r>
              <a:rPr lang="ko-KR" altLang="en-US" dirty="0"/>
              <a:t>투자의 기초자료인 여객 </a:t>
            </a:r>
            <a:r>
              <a:rPr lang="ko-KR" altLang="en-US" dirty="0" err="1"/>
              <a:t>기종점</a:t>
            </a:r>
            <a:r>
              <a:rPr lang="ko-KR" altLang="en-US" dirty="0"/>
              <a:t> 통행 자료 구축에 활용</a:t>
            </a:r>
            <a:endParaRPr lang="en-US" altLang="ko-KR" dirty="0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E969EC3B-3FB6-41E9-82D2-64C6B7FF35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714645"/>
              </p:ext>
            </p:extLst>
          </p:nvPr>
        </p:nvGraphicFramePr>
        <p:xfrm>
          <a:off x="6722957" y="4371900"/>
          <a:ext cx="5291751" cy="1549273"/>
        </p:xfrm>
        <a:graphic>
          <a:graphicData uri="http://schemas.openxmlformats.org/drawingml/2006/table">
            <a:tbl>
              <a:tblPr/>
              <a:tblGrid>
                <a:gridCol w="727070">
                  <a:extLst>
                    <a:ext uri="{9D8B030D-6E8A-4147-A177-3AD203B41FA5}">
                      <a16:colId xmlns:a16="http://schemas.microsoft.com/office/drawing/2014/main" val="2153602503"/>
                    </a:ext>
                  </a:extLst>
                </a:gridCol>
                <a:gridCol w="1016902">
                  <a:extLst>
                    <a:ext uri="{9D8B030D-6E8A-4147-A177-3AD203B41FA5}">
                      <a16:colId xmlns:a16="http://schemas.microsoft.com/office/drawing/2014/main" val="3247819658"/>
                    </a:ext>
                  </a:extLst>
                </a:gridCol>
                <a:gridCol w="819006">
                  <a:extLst>
                    <a:ext uri="{9D8B030D-6E8A-4147-A177-3AD203B41FA5}">
                      <a16:colId xmlns:a16="http://schemas.microsoft.com/office/drawing/2014/main" val="77083567"/>
                    </a:ext>
                  </a:extLst>
                </a:gridCol>
                <a:gridCol w="883205">
                  <a:extLst>
                    <a:ext uri="{9D8B030D-6E8A-4147-A177-3AD203B41FA5}">
                      <a16:colId xmlns:a16="http://schemas.microsoft.com/office/drawing/2014/main" val="2265592650"/>
                    </a:ext>
                  </a:extLst>
                </a:gridCol>
                <a:gridCol w="904709">
                  <a:extLst>
                    <a:ext uri="{9D8B030D-6E8A-4147-A177-3AD203B41FA5}">
                      <a16:colId xmlns:a16="http://schemas.microsoft.com/office/drawing/2014/main" val="426822109"/>
                    </a:ext>
                  </a:extLst>
                </a:gridCol>
                <a:gridCol w="940859">
                  <a:extLst>
                    <a:ext uri="{9D8B030D-6E8A-4147-A177-3AD203B41FA5}">
                      <a16:colId xmlns:a16="http://schemas.microsoft.com/office/drawing/2014/main" val="4272841129"/>
                    </a:ext>
                  </a:extLst>
                </a:gridCol>
              </a:tblGrid>
              <a:tr h="243586">
                <a:tc row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권역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권역별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총 </a:t>
                      </a: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조사구</a:t>
                      </a:r>
                      <a:endParaRPr lang="ko-KR" altLang="en-US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총 가구수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A)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가구통행실태조사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2347867"/>
                  </a:ext>
                </a:extLst>
              </a:tr>
              <a:tr h="4591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표본 </a:t>
                      </a: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조사구수</a:t>
                      </a:r>
                      <a:endParaRPr lang="ko-KR" altLang="en-US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표본가구수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B)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표본율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(%) (</a:t>
                      </a: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B/A)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7215357"/>
                  </a:ext>
                </a:extLst>
              </a:tr>
              <a:tr h="4232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광주광역시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876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518,742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599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5,985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1.15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1811374"/>
                  </a:ext>
                </a:extLst>
              </a:tr>
              <a:tr h="4232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전라남도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1,925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684,986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566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5,346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0.78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039861"/>
                  </a:ext>
                </a:extLst>
              </a:tr>
            </a:tbl>
          </a:graphicData>
        </a:graphic>
      </p:graphicFrame>
      <p:sp>
        <p:nvSpPr>
          <p:cNvPr id="31" name="Object 5">
            <a:extLst>
              <a:ext uri="{FF2B5EF4-FFF2-40B4-BE49-F238E27FC236}">
                <a16:creationId xmlns:a16="http://schemas.microsoft.com/office/drawing/2014/main" id="{8A804605-7CEF-450C-BE26-269EB4F50244}"/>
              </a:ext>
            </a:extLst>
          </p:cNvPr>
          <p:cNvSpPr txBox="1"/>
          <p:nvPr/>
        </p:nvSpPr>
        <p:spPr>
          <a:xfrm>
            <a:off x="370182" y="3734454"/>
            <a:ext cx="4564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dirty="0"/>
              <a:t>무안군 및 전남</a:t>
            </a:r>
            <a:r>
              <a:rPr lang="en-US" altLang="ko-KR" sz="1800" b="1" dirty="0"/>
              <a:t>·</a:t>
            </a:r>
            <a:r>
              <a:rPr lang="ko-KR" altLang="en-US" sz="1800" b="1" dirty="0"/>
              <a:t>광주권역 여가통행 자료</a:t>
            </a:r>
            <a:endParaRPr lang="en-US" altLang="ko-KR" sz="1800" dirty="0"/>
          </a:p>
        </p:txBody>
      </p:sp>
      <p:sp>
        <p:nvSpPr>
          <p:cNvPr id="33" name="Object 5">
            <a:extLst>
              <a:ext uri="{FF2B5EF4-FFF2-40B4-BE49-F238E27FC236}">
                <a16:creationId xmlns:a16="http://schemas.microsoft.com/office/drawing/2014/main" id="{1C382B67-D834-490A-A4F8-25D237F9F07F}"/>
              </a:ext>
            </a:extLst>
          </p:cNvPr>
          <p:cNvSpPr txBox="1"/>
          <p:nvPr/>
        </p:nvSpPr>
        <p:spPr>
          <a:xfrm>
            <a:off x="370182" y="4154586"/>
            <a:ext cx="6468437" cy="2312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무안군 총 통행량 </a:t>
            </a:r>
            <a:r>
              <a:rPr lang="en-US" altLang="ko-KR" dirty="0"/>
              <a:t>: 1,103</a:t>
            </a:r>
            <a:r>
              <a:rPr lang="ko-KR" altLang="en-US" dirty="0"/>
              <a:t>건</a:t>
            </a:r>
            <a:endParaRPr lang="en-US" altLang="ko-KR" dirty="0"/>
          </a:p>
          <a:p>
            <a:r>
              <a:rPr lang="ko-KR" altLang="en-US" dirty="0"/>
              <a:t>본 연구에서 여가 통행은 쇼핑</a:t>
            </a:r>
            <a:r>
              <a:rPr lang="en-US" altLang="ko-KR" dirty="0"/>
              <a:t>, </a:t>
            </a:r>
            <a:r>
              <a:rPr lang="ko-KR" altLang="en-US" dirty="0"/>
              <a:t>여가</a:t>
            </a:r>
            <a:r>
              <a:rPr lang="en-US" altLang="ko-KR" dirty="0"/>
              <a:t>/</a:t>
            </a:r>
            <a:r>
              <a:rPr lang="ko-KR" altLang="en-US" dirty="0"/>
              <a:t>운동</a:t>
            </a:r>
            <a:r>
              <a:rPr lang="en-US" altLang="ko-KR" dirty="0"/>
              <a:t>/</a:t>
            </a:r>
            <a:r>
              <a:rPr lang="ko-KR" altLang="en-US" dirty="0"/>
              <a:t>관광</a:t>
            </a:r>
            <a:r>
              <a:rPr lang="en-US" altLang="ko-KR" dirty="0"/>
              <a:t>/</a:t>
            </a:r>
            <a:r>
              <a:rPr lang="ko-KR" altLang="en-US" dirty="0"/>
              <a:t>레저</a:t>
            </a:r>
            <a:r>
              <a:rPr lang="en-US" altLang="ko-KR" dirty="0"/>
              <a:t>, </a:t>
            </a:r>
            <a:r>
              <a:rPr lang="ko-KR" altLang="en-US" dirty="0"/>
              <a:t>외식으로 정의</a:t>
            </a:r>
            <a:endParaRPr lang="en-US" altLang="ko-KR" dirty="0"/>
          </a:p>
          <a:p>
            <a:r>
              <a:rPr lang="ko-KR" altLang="en-US" dirty="0"/>
              <a:t>무안군 총 여가통행 </a:t>
            </a:r>
            <a:r>
              <a:rPr lang="en-US" altLang="ko-KR" dirty="0"/>
              <a:t>: 103</a:t>
            </a:r>
            <a:r>
              <a:rPr lang="ko-KR" altLang="en-US" dirty="0"/>
              <a:t>건</a:t>
            </a:r>
            <a:endParaRPr lang="en-US" altLang="ko-KR" dirty="0"/>
          </a:p>
          <a:p>
            <a:r>
              <a:rPr lang="ko-KR" altLang="en-US" dirty="0"/>
              <a:t>쇼핑통행 </a:t>
            </a:r>
            <a:r>
              <a:rPr lang="en-US" altLang="ko-KR" dirty="0"/>
              <a:t>: 21</a:t>
            </a:r>
            <a:r>
              <a:rPr lang="ko-KR" altLang="en-US" dirty="0"/>
              <a:t>건</a:t>
            </a:r>
            <a:r>
              <a:rPr lang="en-US" altLang="ko-KR" dirty="0"/>
              <a:t>, </a:t>
            </a:r>
            <a:r>
              <a:rPr lang="ko-KR" altLang="en-US" dirty="0"/>
              <a:t>여가</a:t>
            </a:r>
            <a:r>
              <a:rPr lang="en-US" altLang="ko-KR" dirty="0"/>
              <a:t>/</a:t>
            </a:r>
            <a:r>
              <a:rPr lang="ko-KR" altLang="en-US" dirty="0"/>
              <a:t>운동</a:t>
            </a:r>
            <a:r>
              <a:rPr lang="en-US" altLang="ko-KR" dirty="0"/>
              <a:t>/</a:t>
            </a:r>
            <a:r>
              <a:rPr lang="ko-KR" altLang="en-US" dirty="0"/>
              <a:t>관광</a:t>
            </a:r>
            <a:r>
              <a:rPr lang="en-US" altLang="ko-KR" dirty="0"/>
              <a:t>/</a:t>
            </a:r>
            <a:r>
              <a:rPr lang="ko-KR" altLang="en-US" dirty="0"/>
              <a:t>레저통행 </a:t>
            </a:r>
            <a:r>
              <a:rPr lang="en-US" altLang="ko-KR" dirty="0"/>
              <a:t>: 62</a:t>
            </a:r>
            <a:r>
              <a:rPr lang="ko-KR" altLang="en-US" dirty="0"/>
              <a:t>건</a:t>
            </a:r>
            <a:r>
              <a:rPr lang="en-US" altLang="ko-KR" dirty="0"/>
              <a:t>, </a:t>
            </a:r>
            <a:r>
              <a:rPr lang="ko-KR" altLang="en-US" dirty="0"/>
              <a:t>외식통행 </a:t>
            </a:r>
            <a:r>
              <a:rPr lang="en-US" altLang="ko-KR" dirty="0"/>
              <a:t>: 20</a:t>
            </a:r>
            <a:r>
              <a:rPr lang="ko-KR" altLang="en-US" dirty="0"/>
              <a:t>건</a:t>
            </a:r>
            <a:endParaRPr lang="en-US" altLang="ko-KR" dirty="0"/>
          </a:p>
          <a:p>
            <a:r>
              <a:rPr lang="ko-KR" altLang="en-US" dirty="0"/>
              <a:t>전남</a:t>
            </a:r>
            <a:r>
              <a:rPr lang="en-US" altLang="ko-KR" dirty="0"/>
              <a:t>·</a:t>
            </a:r>
            <a:r>
              <a:rPr lang="ko-KR" altLang="en-US" dirty="0"/>
              <a:t>광주권역 총 통행량 </a:t>
            </a:r>
            <a:r>
              <a:rPr lang="en-US" altLang="ko-KR" dirty="0"/>
              <a:t>: 58,584</a:t>
            </a:r>
            <a:r>
              <a:rPr lang="ko-KR" altLang="en-US" dirty="0"/>
              <a:t>건</a:t>
            </a:r>
            <a:endParaRPr lang="en-US" altLang="ko-KR" dirty="0"/>
          </a:p>
          <a:p>
            <a:r>
              <a:rPr lang="ko-KR" altLang="en-US" dirty="0"/>
              <a:t>전남</a:t>
            </a:r>
            <a:r>
              <a:rPr lang="en-US" altLang="ko-KR" dirty="0"/>
              <a:t>·</a:t>
            </a:r>
            <a:r>
              <a:rPr lang="ko-KR" altLang="en-US" dirty="0"/>
              <a:t>광주권역 총 </a:t>
            </a:r>
            <a:r>
              <a:rPr lang="ko-KR" altLang="en-US" dirty="0" err="1"/>
              <a:t>여가통행량</a:t>
            </a:r>
            <a:r>
              <a:rPr lang="ko-KR" altLang="en-US" dirty="0"/>
              <a:t> </a:t>
            </a:r>
            <a:r>
              <a:rPr lang="en-US" altLang="ko-KR" dirty="0"/>
              <a:t>: 7,440</a:t>
            </a:r>
            <a:r>
              <a:rPr lang="ko-KR" altLang="en-US" dirty="0"/>
              <a:t>건</a:t>
            </a:r>
            <a:endParaRPr lang="en-US" altLang="ko-KR" dirty="0"/>
          </a:p>
          <a:p>
            <a:r>
              <a:rPr lang="ko-KR" altLang="en-US" dirty="0"/>
              <a:t>쇼핑통행 </a:t>
            </a:r>
            <a:r>
              <a:rPr lang="en-US" altLang="ko-KR" dirty="0"/>
              <a:t>: 2,109</a:t>
            </a:r>
            <a:r>
              <a:rPr lang="ko-KR" altLang="en-US" dirty="0"/>
              <a:t>건</a:t>
            </a:r>
            <a:r>
              <a:rPr lang="en-US" altLang="ko-KR" dirty="0"/>
              <a:t>, </a:t>
            </a:r>
            <a:r>
              <a:rPr lang="ko-KR" altLang="en-US" dirty="0"/>
              <a:t>여가</a:t>
            </a:r>
            <a:r>
              <a:rPr lang="en-US" altLang="ko-KR" dirty="0"/>
              <a:t>/</a:t>
            </a:r>
            <a:r>
              <a:rPr lang="ko-KR" altLang="en-US" dirty="0"/>
              <a:t>운동</a:t>
            </a:r>
            <a:r>
              <a:rPr lang="en-US" altLang="ko-KR" dirty="0"/>
              <a:t>/</a:t>
            </a:r>
            <a:r>
              <a:rPr lang="ko-KR" altLang="en-US" dirty="0"/>
              <a:t>관광</a:t>
            </a:r>
            <a:r>
              <a:rPr lang="en-US" altLang="ko-KR" dirty="0"/>
              <a:t>/</a:t>
            </a:r>
            <a:r>
              <a:rPr lang="ko-KR" altLang="en-US" dirty="0"/>
              <a:t>레저통행 </a:t>
            </a:r>
            <a:r>
              <a:rPr lang="en-US" altLang="ko-KR" dirty="0"/>
              <a:t>: 4,105</a:t>
            </a:r>
            <a:r>
              <a:rPr lang="ko-KR" altLang="en-US" dirty="0"/>
              <a:t>건</a:t>
            </a:r>
            <a:r>
              <a:rPr lang="en-US" altLang="ko-KR" dirty="0"/>
              <a:t>, </a:t>
            </a:r>
            <a:r>
              <a:rPr lang="ko-KR" altLang="en-US" dirty="0"/>
              <a:t>외식통행 </a:t>
            </a:r>
            <a:r>
              <a:rPr lang="en-US" altLang="ko-KR" dirty="0"/>
              <a:t>: 1,226</a:t>
            </a:r>
            <a:r>
              <a:rPr lang="ko-KR" altLang="en-US" dirty="0"/>
              <a:t>건</a:t>
            </a:r>
            <a:endParaRPr lang="en-US" altLang="ko-KR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8EBFE12-31E0-487C-8824-4E4153B12922}"/>
              </a:ext>
            </a:extLst>
          </p:cNvPr>
          <p:cNvSpPr txBox="1"/>
          <p:nvPr/>
        </p:nvSpPr>
        <p:spPr>
          <a:xfrm>
            <a:off x="6722957" y="4125679"/>
            <a:ext cx="347723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/>
              <a:t>전남</a:t>
            </a:r>
            <a:r>
              <a:rPr lang="en-US" altLang="ko-KR" b="1" dirty="0"/>
              <a:t> · </a:t>
            </a:r>
            <a:r>
              <a:rPr lang="ko-KR" altLang="en-US" b="1" dirty="0"/>
              <a:t>광주권역 가구통행실태조사 </a:t>
            </a:r>
            <a:r>
              <a:rPr lang="ko-KR" altLang="en-US" b="1" dirty="0" err="1"/>
              <a:t>조사구</a:t>
            </a:r>
            <a:r>
              <a:rPr lang="ko-KR" altLang="en-US" b="1" dirty="0"/>
              <a:t> 및 표본 가구수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4C68E3C6-C0EB-40A6-91ED-7642B6B756DE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65BFD4E4-9B72-4F8E-A577-42AF89442F2B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49D183BF-B3CE-4207-B491-9E4A981B5120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0882A708-20B8-4B10-A11F-7C2C78577DFC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63D59D78-E653-4307-8ED7-9A75622AB59A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4E6C4C52-8643-4D33-97D9-A63ED21DBD01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21080702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19">
            <a:extLst>
              <a:ext uri="{FF2B5EF4-FFF2-40B4-BE49-F238E27FC236}">
                <a16:creationId xmlns:a16="http://schemas.microsoft.com/office/drawing/2014/main" id="{19B89B72-6126-48AB-BBC7-0C1E5F043D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182" y="4421672"/>
            <a:ext cx="3467070" cy="237477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29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6348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및 광역권 </a:t>
            </a:r>
            <a:r>
              <a:rPr lang="ko-KR" altLang="en-US" sz="1400" b="1" dirty="0" err="1"/>
              <a:t>여가유동인구</a:t>
            </a:r>
            <a:r>
              <a:rPr lang="ko-KR" altLang="en-US" sz="1400" b="1" dirty="0"/>
              <a:t> 특성 분석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2" y="1242714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3) </a:t>
            </a:r>
            <a:r>
              <a:rPr lang="ko-KR" altLang="en-US" sz="1800" dirty="0"/>
              <a:t>무안군 여가통행 특성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2" y="1586646"/>
            <a:ext cx="7008650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무안군 목적 통행 중 여가통행 비율 </a:t>
            </a:r>
            <a:r>
              <a:rPr lang="en-US" altLang="ko-KR" dirty="0"/>
              <a:t>:</a:t>
            </a:r>
            <a:r>
              <a:rPr lang="ko-KR" altLang="en-US" dirty="0"/>
              <a:t> </a:t>
            </a:r>
            <a:r>
              <a:rPr lang="en-US" altLang="ko-KR" dirty="0"/>
              <a:t>9.34%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전남</a:t>
            </a:r>
            <a:r>
              <a:rPr lang="en-US" altLang="ko-KR" dirty="0"/>
              <a:t>·</a:t>
            </a:r>
            <a:r>
              <a:rPr lang="ko-KR" altLang="en-US" dirty="0"/>
              <a:t>광주 목적 통행 중 여가통행 비율 </a:t>
            </a:r>
            <a:r>
              <a:rPr lang="en-US" altLang="ko-KR" dirty="0"/>
              <a:t>:</a:t>
            </a:r>
            <a:r>
              <a:rPr lang="ko-KR" altLang="en-US" dirty="0"/>
              <a:t> </a:t>
            </a:r>
            <a:r>
              <a:rPr lang="en-US" altLang="ko-KR" dirty="0"/>
              <a:t>12.7%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무안군은 전남의 다른 시</a:t>
            </a:r>
            <a:r>
              <a:rPr lang="en-US" altLang="ko-KR" dirty="0"/>
              <a:t>·</a:t>
            </a:r>
            <a:r>
              <a:rPr lang="ko-KR" altLang="en-US" dirty="0"/>
              <a:t>군 및 광주에 비해 여가통행이 부족한 것을 알 수 있음</a:t>
            </a:r>
            <a:endParaRPr lang="en-US" altLang="ko-KR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8EBFE12-31E0-487C-8824-4E4153B12922}"/>
              </a:ext>
            </a:extLst>
          </p:cNvPr>
          <p:cNvSpPr txBox="1"/>
          <p:nvPr/>
        </p:nvSpPr>
        <p:spPr>
          <a:xfrm>
            <a:off x="370182" y="4175451"/>
            <a:ext cx="16754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/>
              <a:t>전남</a:t>
            </a:r>
            <a:r>
              <a:rPr lang="en-US" altLang="ko-KR" b="1" dirty="0"/>
              <a:t> · </a:t>
            </a:r>
            <a:r>
              <a:rPr lang="ko-KR" altLang="en-US" b="1" dirty="0"/>
              <a:t>광주 여가통행 비율</a:t>
            </a:r>
          </a:p>
        </p:txBody>
      </p:sp>
      <p:pic>
        <p:nvPicPr>
          <p:cNvPr id="36" name="Picture 25">
            <a:extLst>
              <a:ext uri="{FF2B5EF4-FFF2-40B4-BE49-F238E27FC236}">
                <a16:creationId xmlns:a16="http://schemas.microsoft.com/office/drawing/2014/main" id="{27A5FE09-CA54-4C75-8C90-231FF5BFCF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2465" y="4421672"/>
            <a:ext cx="3467070" cy="237477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7" name="Picture 27">
            <a:extLst>
              <a:ext uri="{FF2B5EF4-FFF2-40B4-BE49-F238E27FC236}">
                <a16:creationId xmlns:a16="http://schemas.microsoft.com/office/drawing/2014/main" id="{9B207F60-0BBB-4981-91A3-4A095AEA46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4747" y="4421672"/>
            <a:ext cx="3467071" cy="237477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A3346FA0-1604-45E5-AB8E-273DB49369DC}"/>
              </a:ext>
            </a:extLst>
          </p:cNvPr>
          <p:cNvSpPr txBox="1"/>
          <p:nvPr/>
        </p:nvSpPr>
        <p:spPr>
          <a:xfrm>
            <a:off x="4362465" y="4175451"/>
            <a:ext cx="19768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/>
              <a:t>전남</a:t>
            </a:r>
            <a:r>
              <a:rPr lang="en-US" altLang="ko-KR" b="1" dirty="0"/>
              <a:t> · </a:t>
            </a:r>
            <a:r>
              <a:rPr lang="ko-KR" altLang="en-US" b="1" dirty="0"/>
              <a:t>광주 청년 여가통행 비율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982E07D-A169-42F1-BEFC-E5E71E3E0A05}"/>
              </a:ext>
            </a:extLst>
          </p:cNvPr>
          <p:cNvSpPr txBox="1"/>
          <p:nvPr/>
        </p:nvSpPr>
        <p:spPr>
          <a:xfrm>
            <a:off x="8354747" y="4175451"/>
            <a:ext cx="19768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/>
              <a:t>전남</a:t>
            </a:r>
            <a:r>
              <a:rPr lang="en-US" altLang="ko-KR" b="1" dirty="0"/>
              <a:t> · </a:t>
            </a:r>
            <a:r>
              <a:rPr lang="ko-KR" altLang="en-US" b="1" dirty="0"/>
              <a:t>광주 장년 여가통행 비율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076E7FB6-3B03-48F8-BB92-8B2548651614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B1365A5A-098B-465C-B4CF-217282B1F8CF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0B939823-2190-45E9-8CD5-182DF5778424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F6069B16-154A-4C23-9839-9A8172BED6FD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B29D3EEC-CFBD-439B-B259-E952B90F2338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3B236620-E7B8-4E76-9852-70899C44078A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6A7B747E-BDF7-481F-A16C-3FFEF6E45C0A}"/>
              </a:ext>
            </a:extLst>
          </p:cNvPr>
          <p:cNvSpPr txBox="1"/>
          <p:nvPr/>
        </p:nvSpPr>
        <p:spPr>
          <a:xfrm>
            <a:off x="370182" y="2680948"/>
            <a:ext cx="3267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4) </a:t>
            </a:r>
            <a:r>
              <a:rPr lang="ko-KR" altLang="en-US" sz="1800" dirty="0"/>
              <a:t>연령별 여가통행 분석 결과</a:t>
            </a:r>
            <a:endParaRPr lang="en-US" altLang="ko-KR" sz="1800" dirty="0"/>
          </a:p>
        </p:txBody>
      </p:sp>
      <p:sp>
        <p:nvSpPr>
          <p:cNvPr id="23" name="Object 5">
            <a:extLst>
              <a:ext uri="{FF2B5EF4-FFF2-40B4-BE49-F238E27FC236}">
                <a16:creationId xmlns:a16="http://schemas.microsoft.com/office/drawing/2014/main" id="{96EC1390-C491-4803-8E93-A6DE1BB8B839}"/>
              </a:ext>
            </a:extLst>
          </p:cNvPr>
          <p:cNvSpPr txBox="1"/>
          <p:nvPr/>
        </p:nvSpPr>
        <p:spPr>
          <a:xfrm>
            <a:off x="370182" y="3062980"/>
            <a:ext cx="8305479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무안군의 청년</a:t>
            </a:r>
            <a:r>
              <a:rPr lang="en-US" altLang="ko-KR" dirty="0"/>
              <a:t>, </a:t>
            </a:r>
            <a:r>
              <a:rPr lang="ko-KR" altLang="en-US" dirty="0"/>
              <a:t>장년층 모두 다른 지역에 비해 부족</a:t>
            </a:r>
            <a:r>
              <a:rPr lang="en-US" altLang="ko-KR" dirty="0"/>
              <a:t>, </a:t>
            </a:r>
            <a:r>
              <a:rPr lang="ko-KR" altLang="en-US" dirty="0"/>
              <a:t>특히 청년층에서의 여가통행 격차가 두드러짐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전남</a:t>
            </a:r>
            <a:r>
              <a:rPr lang="en-US" altLang="ko-KR" dirty="0"/>
              <a:t>·</a:t>
            </a:r>
            <a:r>
              <a:rPr lang="ko-KR" altLang="en-US" dirty="0"/>
              <a:t>광주권의 장년층은 청년층에 비하여 상대적으로 여가통행 비율이 높음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이는 장년층을 대상으로 하는 여가시설 및 프로그램의 공급이 중요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50563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/>
              <a:t>3</a:t>
            </a:r>
            <a:r>
              <a:rPr lang="en-US" altLang="ko-KR" sz="1200" dirty="0"/>
              <a:t>0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6348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및 광역권 </a:t>
            </a:r>
            <a:r>
              <a:rPr lang="ko-KR" altLang="en-US" sz="1400" b="1" dirty="0" err="1"/>
              <a:t>여가유동인구</a:t>
            </a:r>
            <a:r>
              <a:rPr lang="ko-KR" altLang="en-US" sz="1400" b="1" dirty="0"/>
              <a:t> 특성 분석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2" y="1204614"/>
            <a:ext cx="3267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5) </a:t>
            </a:r>
            <a:r>
              <a:rPr lang="ko-KR" altLang="en-US" sz="1800" dirty="0" err="1"/>
              <a:t>소득별</a:t>
            </a:r>
            <a:r>
              <a:rPr lang="ko-KR" altLang="en-US" sz="1800" dirty="0"/>
              <a:t> 여가통행 분석 결과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2" y="1624746"/>
            <a:ext cx="6816290" cy="2272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indent="0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/>
              <a:t>저소득층 여가통행 비율 </a:t>
            </a:r>
            <a:r>
              <a:rPr lang="en-US" altLang="ko-KR" sz="1200" dirty="0"/>
              <a:t>: </a:t>
            </a:r>
            <a:r>
              <a:rPr lang="ko-KR" altLang="en-US" sz="1200" dirty="0"/>
              <a:t>무안군</a:t>
            </a:r>
            <a:r>
              <a:rPr lang="en-US" altLang="ko-KR" sz="1200" dirty="0"/>
              <a:t>(11.9%), </a:t>
            </a:r>
            <a:r>
              <a:rPr lang="ko-KR" altLang="en-US" sz="1200" dirty="0"/>
              <a:t>전남</a:t>
            </a:r>
            <a:r>
              <a:rPr lang="en-US" altLang="ko-KR" sz="1200" dirty="0"/>
              <a:t>·</a:t>
            </a:r>
            <a:r>
              <a:rPr lang="ko-KR" altLang="en-US" sz="1200" dirty="0"/>
              <a:t>광주</a:t>
            </a:r>
            <a:r>
              <a:rPr lang="en-US" altLang="ko-KR" sz="1200" dirty="0"/>
              <a:t>(16.95%)</a:t>
            </a:r>
            <a:r>
              <a:rPr lang="ko-KR" altLang="en-US" sz="1200" dirty="0"/>
              <a:t>로 무안군이 약 </a:t>
            </a:r>
            <a:r>
              <a:rPr lang="en-US" altLang="ko-KR" sz="1200" dirty="0"/>
              <a:t>29% </a:t>
            </a:r>
            <a:r>
              <a:rPr lang="ko-KR" altLang="en-US" sz="1200" dirty="0"/>
              <a:t>낮음</a:t>
            </a:r>
            <a:endParaRPr lang="en-US" altLang="ko-KR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/>
              <a:t>중소득층 여가통행 비율 </a:t>
            </a:r>
            <a:r>
              <a:rPr lang="en-US" altLang="ko-KR" sz="1200" dirty="0"/>
              <a:t>: </a:t>
            </a:r>
            <a:r>
              <a:rPr lang="ko-KR" altLang="en-US" sz="1200" dirty="0"/>
              <a:t>무안군</a:t>
            </a:r>
            <a:r>
              <a:rPr lang="en-US" altLang="ko-KR" sz="1200" dirty="0"/>
              <a:t>(6.46%), </a:t>
            </a:r>
            <a:r>
              <a:rPr lang="ko-KR" altLang="en-US" sz="1200" dirty="0"/>
              <a:t>전남</a:t>
            </a:r>
            <a:r>
              <a:rPr lang="en-US" altLang="ko-KR" sz="1200" dirty="0"/>
              <a:t>·</a:t>
            </a:r>
            <a:r>
              <a:rPr lang="ko-KR" altLang="en-US" sz="1200" dirty="0"/>
              <a:t>광주</a:t>
            </a:r>
            <a:r>
              <a:rPr lang="en-US" altLang="ko-KR" sz="1200" dirty="0"/>
              <a:t>(10.25%)</a:t>
            </a:r>
            <a:r>
              <a:rPr lang="ko-KR" altLang="en-US" sz="1200" dirty="0"/>
              <a:t>로 무안군이 약 </a:t>
            </a:r>
            <a:r>
              <a:rPr lang="en-US" altLang="ko-KR" sz="1200" dirty="0"/>
              <a:t>37% </a:t>
            </a:r>
            <a:r>
              <a:rPr lang="ko-KR" altLang="en-US" sz="1200" dirty="0"/>
              <a:t>낮음</a:t>
            </a:r>
            <a:endParaRPr lang="en-US" altLang="ko-KR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/>
              <a:t>고소득층 여가통행 비율 </a:t>
            </a:r>
            <a:r>
              <a:rPr lang="en-US" altLang="ko-KR" sz="1200" dirty="0"/>
              <a:t>: </a:t>
            </a:r>
            <a:r>
              <a:rPr lang="ko-KR" altLang="en-US" sz="1200" dirty="0"/>
              <a:t>무안군 </a:t>
            </a:r>
            <a:r>
              <a:rPr lang="en-US" altLang="ko-KR" sz="1200" dirty="0"/>
              <a:t>(22.22%), </a:t>
            </a:r>
            <a:r>
              <a:rPr lang="ko-KR" altLang="en-US" sz="1200" dirty="0"/>
              <a:t>전남</a:t>
            </a:r>
            <a:r>
              <a:rPr lang="en-US" altLang="ko-KR" sz="1200" dirty="0"/>
              <a:t>·</a:t>
            </a:r>
            <a:r>
              <a:rPr lang="ko-KR" altLang="en-US" sz="1200" dirty="0"/>
              <a:t>광주</a:t>
            </a:r>
            <a:r>
              <a:rPr lang="en-US" altLang="ko-KR" sz="1200" dirty="0"/>
              <a:t>(9.25%)</a:t>
            </a:r>
            <a:r>
              <a:rPr lang="ko-KR" altLang="en-US" sz="1200" dirty="0"/>
              <a:t>로 무안군이 약 </a:t>
            </a:r>
            <a:r>
              <a:rPr lang="en-US" altLang="ko-KR" sz="1200" dirty="0"/>
              <a:t>140%</a:t>
            </a:r>
            <a:r>
              <a:rPr lang="ko-KR" altLang="en-US" sz="1200" dirty="0"/>
              <a:t> 가량 높음</a:t>
            </a:r>
            <a:endParaRPr lang="en-US" altLang="ko-KR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/>
              <a:t>무안군 </a:t>
            </a:r>
            <a:r>
              <a:rPr lang="en-US" altLang="ko-KR" sz="1200" dirty="0"/>
              <a:t>: </a:t>
            </a:r>
            <a:r>
              <a:rPr lang="ko-KR" altLang="en-US" sz="1200" dirty="0"/>
              <a:t>다른 지역에 비하여 고소득층의 여가통행이 활발하게 이루어지고 있음</a:t>
            </a:r>
            <a:r>
              <a:rPr lang="en-US" altLang="ko-KR" sz="1200" dirty="0"/>
              <a:t>.</a:t>
            </a:r>
          </a:p>
          <a:p>
            <a:pPr indent="893763"/>
            <a:r>
              <a:rPr lang="ko-KR" altLang="en-US" sz="1200" dirty="0"/>
              <a:t>반면</a:t>
            </a:r>
            <a:r>
              <a:rPr lang="en-US" altLang="ko-KR" sz="1200" dirty="0"/>
              <a:t>, </a:t>
            </a:r>
            <a:r>
              <a:rPr lang="ko-KR" altLang="en-US" sz="1200" dirty="0"/>
              <a:t>저소득 및 중소득층에서는 상대적으로 적은 여가통행이 이루어짐</a:t>
            </a:r>
            <a:r>
              <a:rPr lang="en-US" altLang="ko-KR" sz="1200" dirty="0"/>
              <a:t>.</a:t>
            </a:r>
          </a:p>
          <a:p>
            <a:pPr indent="893763"/>
            <a:r>
              <a:rPr lang="ko-KR" altLang="en-US" sz="1200" dirty="0"/>
              <a:t>이는 해당 소득계층의 여가통행을 증대할 수 있는 환경 조성이 필요</a:t>
            </a:r>
            <a:endParaRPr lang="en-US" altLang="ko-KR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/>
              <a:t>전남</a:t>
            </a:r>
            <a:r>
              <a:rPr lang="en-US" altLang="ko-KR" sz="1200" dirty="0"/>
              <a:t>·</a:t>
            </a:r>
            <a:r>
              <a:rPr lang="ko-KR" altLang="en-US" sz="1200" dirty="0" err="1"/>
              <a:t>광주권</a:t>
            </a:r>
            <a:r>
              <a:rPr lang="ko-KR" altLang="en-US" sz="1200" dirty="0"/>
              <a:t> </a:t>
            </a:r>
            <a:r>
              <a:rPr lang="en-US" altLang="ko-KR" sz="1200" dirty="0"/>
              <a:t>: </a:t>
            </a:r>
            <a:r>
              <a:rPr lang="ko-KR" altLang="en-US" sz="1200" dirty="0"/>
              <a:t>저소득 및 중소득층이 여가통행의 비율이 고소득에 비하여 상대적으로 높음</a:t>
            </a:r>
            <a:endParaRPr lang="en-US" altLang="ko-KR" sz="1200" dirty="0"/>
          </a:p>
          <a:p>
            <a:pPr marL="538163" indent="630238"/>
            <a:r>
              <a:rPr lang="ko-KR" altLang="en-US" sz="1200" dirty="0"/>
              <a:t> 이는 해당 지역의 사람들이 방문할 수 있는 시설 및 프로그램 공급 중요</a:t>
            </a:r>
            <a:endParaRPr lang="en-US" altLang="ko-KR" sz="1200" dirty="0"/>
          </a:p>
        </p:txBody>
      </p:sp>
      <p:pic>
        <p:nvPicPr>
          <p:cNvPr id="26" name="Picture 29">
            <a:extLst>
              <a:ext uri="{FF2B5EF4-FFF2-40B4-BE49-F238E27FC236}">
                <a16:creationId xmlns:a16="http://schemas.microsoft.com/office/drawing/2014/main" id="{73A54896-FCFF-44E3-A291-CD89FB9CB2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181" y="4421672"/>
            <a:ext cx="3467071" cy="237477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1" name="Picture 31">
            <a:extLst>
              <a:ext uri="{FF2B5EF4-FFF2-40B4-BE49-F238E27FC236}">
                <a16:creationId xmlns:a16="http://schemas.microsoft.com/office/drawing/2014/main" id="{423DA5E8-BA9E-48B4-B999-A8EBB9178C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2464" y="4421672"/>
            <a:ext cx="3467071" cy="237477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3" name="Picture 33">
            <a:extLst>
              <a:ext uri="{FF2B5EF4-FFF2-40B4-BE49-F238E27FC236}">
                <a16:creationId xmlns:a16="http://schemas.microsoft.com/office/drawing/2014/main" id="{E17D4A7B-DFD5-4B52-87ED-91EE5F863B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4747" y="4421672"/>
            <a:ext cx="3467071" cy="237477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C7BED3FC-E44F-4D44-A9D1-84B6A15931C5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DBA464F6-14C1-47B2-832B-8059BF9551A3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0C346529-0A0A-48A1-A7A2-0C70A1DFC19E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1DE92094-03E5-4E89-8FB2-9BF2A0E57EFB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822466CE-B70F-4F97-87BA-F113DFBB525A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F6A6A784-FCA8-4AC0-B4EA-8C1F71C1F028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EADAD05-8E4B-42CC-8E35-1A16BD758269}"/>
              </a:ext>
            </a:extLst>
          </p:cNvPr>
          <p:cNvSpPr txBox="1"/>
          <p:nvPr/>
        </p:nvSpPr>
        <p:spPr>
          <a:xfrm>
            <a:off x="370181" y="4175451"/>
            <a:ext cx="22333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/>
              <a:t>전남</a:t>
            </a:r>
            <a:r>
              <a:rPr lang="en-US" altLang="ko-KR" b="1" dirty="0"/>
              <a:t> · </a:t>
            </a:r>
            <a:r>
              <a:rPr lang="ko-KR" altLang="en-US" b="1" dirty="0"/>
              <a:t>광주 저소득층 여가통행 비율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4D867D5-2905-4D8C-9FE5-0D021E378EDB}"/>
              </a:ext>
            </a:extLst>
          </p:cNvPr>
          <p:cNvSpPr txBox="1"/>
          <p:nvPr/>
        </p:nvSpPr>
        <p:spPr>
          <a:xfrm>
            <a:off x="4362464" y="4175451"/>
            <a:ext cx="22333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/>
              <a:t>전남</a:t>
            </a:r>
            <a:r>
              <a:rPr lang="en-US" altLang="ko-KR" b="1" dirty="0"/>
              <a:t> · </a:t>
            </a:r>
            <a:r>
              <a:rPr lang="ko-KR" altLang="en-US" b="1" dirty="0"/>
              <a:t>광주 중소득층 여가통행 비율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D8CD451-3F06-4E7A-8182-A0714E7937FF}"/>
              </a:ext>
            </a:extLst>
          </p:cNvPr>
          <p:cNvSpPr txBox="1"/>
          <p:nvPr/>
        </p:nvSpPr>
        <p:spPr>
          <a:xfrm>
            <a:off x="8354747" y="4175451"/>
            <a:ext cx="22333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/>
              <a:t>전남</a:t>
            </a:r>
            <a:r>
              <a:rPr lang="en-US" altLang="ko-KR" b="1" dirty="0"/>
              <a:t> · </a:t>
            </a:r>
            <a:r>
              <a:rPr lang="ko-KR" altLang="en-US" b="1" dirty="0"/>
              <a:t>광주 고소득층 여가통행 비율</a:t>
            </a:r>
          </a:p>
        </p:txBody>
      </p:sp>
    </p:spTree>
    <p:extLst>
      <p:ext uri="{BB962C8B-B14F-4D97-AF65-F5344CB8AC3E}">
        <p14:creationId xmlns:p14="http://schemas.microsoft.com/office/powerpoint/2010/main" val="969763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7">
            <a:extLst>
              <a:ext uri="{FF2B5EF4-FFF2-40B4-BE49-F238E27FC236}">
                <a16:creationId xmlns:a16="http://schemas.microsoft.com/office/drawing/2014/main" id="{C36AFAAE-7478-498C-9501-65084C61C9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013" y="1971521"/>
            <a:ext cx="1771655" cy="2834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7">
            <a:extLst>
              <a:ext uri="{FF2B5EF4-FFF2-40B4-BE49-F238E27FC236}">
                <a16:creationId xmlns:a16="http://schemas.microsoft.com/office/drawing/2014/main" id="{2A6C082F-87E5-4D94-8D88-51D5CD8753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7424" y="1971522"/>
            <a:ext cx="1771655" cy="2834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2">
            <a:extLst>
              <a:ext uri="{FF2B5EF4-FFF2-40B4-BE49-F238E27FC236}">
                <a16:creationId xmlns:a16="http://schemas.microsoft.com/office/drawing/2014/main" id="{28460FC2-F64D-4F5D-8983-A806148EC9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8298" y="1971523"/>
            <a:ext cx="1771654" cy="2834729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31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6348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및 광역권 </a:t>
            </a:r>
            <a:r>
              <a:rPr lang="ko-KR" altLang="en-US" sz="1400" b="1" dirty="0" err="1"/>
              <a:t>여가유동인구</a:t>
            </a:r>
            <a:r>
              <a:rPr lang="ko-KR" altLang="en-US" sz="1400" b="1" dirty="0"/>
              <a:t> 특성 분석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259131" y="1191914"/>
            <a:ext cx="3267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6) </a:t>
            </a:r>
            <a:r>
              <a:rPr lang="ko-KR" altLang="en-US" sz="1800" dirty="0"/>
              <a:t>무안군 내부 쇼핑통행 특성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251851" y="4930895"/>
            <a:ext cx="3459601" cy="1343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 err="1"/>
              <a:t>무안읍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ko-KR" altLang="en-US" dirty="0" err="1"/>
              <a:t>일로읍으로</a:t>
            </a:r>
            <a:r>
              <a:rPr lang="ko-KR" altLang="en-US" dirty="0"/>
              <a:t> 쇼핑통행이 집중</a:t>
            </a:r>
            <a:endParaRPr lang="en-US" altLang="ko-KR" dirty="0"/>
          </a:p>
          <a:p>
            <a:r>
              <a:rPr lang="ko-KR" altLang="en-US" dirty="0"/>
              <a:t>주요 출발지 </a:t>
            </a:r>
            <a:r>
              <a:rPr lang="en-US" altLang="ko-KR" dirty="0"/>
              <a:t>: </a:t>
            </a:r>
            <a:r>
              <a:rPr lang="ko-KR" altLang="en-US" dirty="0" err="1"/>
              <a:t>몽탄면</a:t>
            </a:r>
            <a:r>
              <a:rPr lang="en-US" altLang="ko-KR" dirty="0"/>
              <a:t>, </a:t>
            </a:r>
            <a:r>
              <a:rPr lang="ko-KR" altLang="en-US" dirty="0" err="1"/>
              <a:t>현경면</a:t>
            </a:r>
            <a:endParaRPr lang="en-US" altLang="ko-KR" dirty="0"/>
          </a:p>
          <a:p>
            <a:r>
              <a:rPr lang="ko-KR" altLang="en-US" dirty="0"/>
              <a:t>주요 도착지 </a:t>
            </a:r>
            <a:r>
              <a:rPr lang="en-US" altLang="ko-KR" dirty="0"/>
              <a:t>: </a:t>
            </a:r>
            <a:r>
              <a:rPr lang="ko-KR" altLang="en-US" dirty="0" err="1"/>
              <a:t>현경면</a:t>
            </a:r>
            <a:r>
              <a:rPr lang="en-US" altLang="ko-KR" dirty="0"/>
              <a:t>, </a:t>
            </a:r>
            <a:r>
              <a:rPr lang="ko-KR" altLang="en-US" dirty="0"/>
              <a:t>청계면</a:t>
            </a:r>
            <a:r>
              <a:rPr lang="en-US" altLang="ko-KR" dirty="0"/>
              <a:t>, </a:t>
            </a:r>
            <a:r>
              <a:rPr lang="ko-KR" altLang="en-US" dirty="0" err="1"/>
              <a:t>일로읍</a:t>
            </a:r>
            <a:r>
              <a:rPr lang="en-US" altLang="ko-KR" dirty="0"/>
              <a:t>,</a:t>
            </a:r>
          </a:p>
          <a:p>
            <a:pPr marL="0" indent="1341438">
              <a:buNone/>
            </a:pPr>
            <a:r>
              <a:rPr lang="ko-KR" altLang="en-US" dirty="0"/>
              <a:t> </a:t>
            </a:r>
            <a:r>
              <a:rPr lang="ko-KR" altLang="en-US" dirty="0" err="1"/>
              <a:t>무안읍</a:t>
            </a:r>
            <a:r>
              <a:rPr lang="ko-KR" altLang="en-US" dirty="0"/>
              <a:t> 순으로 확인</a:t>
            </a:r>
            <a:endParaRPr lang="en-US" altLang="ko-KR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8EBFE12-31E0-487C-8824-4E4153B12922}"/>
              </a:ext>
            </a:extLst>
          </p:cNvPr>
          <p:cNvSpPr txBox="1"/>
          <p:nvPr/>
        </p:nvSpPr>
        <p:spPr>
          <a:xfrm>
            <a:off x="239013" y="1756076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쇼핑통행 출발</a:t>
            </a:r>
          </a:p>
        </p:txBody>
      </p:sp>
      <p:pic>
        <p:nvPicPr>
          <p:cNvPr id="32" name="Picture 34">
            <a:extLst>
              <a:ext uri="{FF2B5EF4-FFF2-40B4-BE49-F238E27FC236}">
                <a16:creationId xmlns:a16="http://schemas.microsoft.com/office/drawing/2014/main" id="{75CFA961-27C2-4C7B-BBB7-FB2EA378F8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2635" y="1971522"/>
            <a:ext cx="1771655" cy="2834730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1AD9078F-29C0-43CB-8B8E-5E7485692F7C}"/>
              </a:ext>
            </a:extLst>
          </p:cNvPr>
          <p:cNvSpPr txBox="1"/>
          <p:nvPr/>
        </p:nvSpPr>
        <p:spPr>
          <a:xfrm>
            <a:off x="1952635" y="1756076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쇼핑통행 도착</a:t>
            </a:r>
          </a:p>
        </p:txBody>
      </p:sp>
      <p:sp>
        <p:nvSpPr>
          <p:cNvPr id="40" name="Object 5">
            <a:extLst>
              <a:ext uri="{FF2B5EF4-FFF2-40B4-BE49-F238E27FC236}">
                <a16:creationId xmlns:a16="http://schemas.microsoft.com/office/drawing/2014/main" id="{E551B158-DAF2-4BC5-A7E3-4A268B547B7C}"/>
              </a:ext>
            </a:extLst>
          </p:cNvPr>
          <p:cNvSpPr txBox="1"/>
          <p:nvPr/>
        </p:nvSpPr>
        <p:spPr>
          <a:xfrm>
            <a:off x="4223920" y="1191914"/>
            <a:ext cx="3267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7) </a:t>
            </a:r>
            <a:r>
              <a:rPr lang="ko-KR" altLang="en-US" sz="1800" dirty="0"/>
              <a:t>무안군 내부 관광통행 특성</a:t>
            </a:r>
            <a:endParaRPr lang="en-US" altLang="ko-KR" sz="1800" dirty="0"/>
          </a:p>
        </p:txBody>
      </p:sp>
      <p:sp>
        <p:nvSpPr>
          <p:cNvPr id="42" name="Object 5">
            <a:extLst>
              <a:ext uri="{FF2B5EF4-FFF2-40B4-BE49-F238E27FC236}">
                <a16:creationId xmlns:a16="http://schemas.microsoft.com/office/drawing/2014/main" id="{BDF2E0A0-A18D-40FC-8C94-1F113553A527}"/>
              </a:ext>
            </a:extLst>
          </p:cNvPr>
          <p:cNvSpPr txBox="1"/>
          <p:nvPr/>
        </p:nvSpPr>
        <p:spPr>
          <a:xfrm>
            <a:off x="3807874" y="4930895"/>
            <a:ext cx="4277133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 err="1"/>
              <a:t>무안읍</a:t>
            </a:r>
            <a:r>
              <a:rPr lang="en-US" altLang="ko-KR" dirty="0"/>
              <a:t>, </a:t>
            </a:r>
            <a:r>
              <a:rPr lang="ko-KR" altLang="en-US" dirty="0" err="1"/>
              <a:t>삼향읍</a:t>
            </a:r>
            <a:r>
              <a:rPr lang="en-US" altLang="ko-KR" dirty="0"/>
              <a:t>, </a:t>
            </a:r>
            <a:r>
              <a:rPr lang="ko-KR" altLang="en-US" dirty="0" err="1"/>
              <a:t>일로읍</a:t>
            </a:r>
            <a:r>
              <a:rPr lang="ko-KR" altLang="en-US" dirty="0"/>
              <a:t> 순으로 관광통행이 집중</a:t>
            </a:r>
            <a:endParaRPr lang="en-US" altLang="ko-KR" dirty="0"/>
          </a:p>
          <a:p>
            <a:r>
              <a:rPr lang="ko-KR" altLang="en-US" dirty="0"/>
              <a:t>주요 출발지와 도착지가 비슷한 것으로 확인</a:t>
            </a:r>
            <a:endParaRPr lang="en-US" altLang="ko-KR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3346FA0-1604-45E5-AB8E-273DB49369DC}"/>
              </a:ext>
            </a:extLst>
          </p:cNvPr>
          <p:cNvSpPr txBox="1"/>
          <p:nvPr/>
        </p:nvSpPr>
        <p:spPr>
          <a:xfrm>
            <a:off x="5917424" y="1756076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관광통행 도착</a:t>
            </a:r>
          </a:p>
        </p:txBody>
      </p:sp>
      <p:pic>
        <p:nvPicPr>
          <p:cNvPr id="35" name="Picture 5">
            <a:extLst>
              <a:ext uri="{FF2B5EF4-FFF2-40B4-BE49-F238E27FC236}">
                <a16:creationId xmlns:a16="http://schemas.microsoft.com/office/drawing/2014/main" id="{88CF9201-7FAF-434F-8D6E-D62D9FBB4A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3801" y="1971523"/>
            <a:ext cx="1771654" cy="2834729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9DBE4ACA-89FF-4BED-A020-3D01D911EE83}"/>
              </a:ext>
            </a:extLst>
          </p:cNvPr>
          <p:cNvSpPr txBox="1"/>
          <p:nvPr/>
        </p:nvSpPr>
        <p:spPr>
          <a:xfrm>
            <a:off x="4203801" y="1756076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관광통행 출발</a:t>
            </a:r>
          </a:p>
        </p:txBody>
      </p:sp>
      <p:sp>
        <p:nvSpPr>
          <p:cNvPr id="44" name="Object 5">
            <a:extLst>
              <a:ext uri="{FF2B5EF4-FFF2-40B4-BE49-F238E27FC236}">
                <a16:creationId xmlns:a16="http://schemas.microsoft.com/office/drawing/2014/main" id="{33A14E74-4FB1-4C51-AFDD-400618AB10E6}"/>
              </a:ext>
            </a:extLst>
          </p:cNvPr>
          <p:cNvSpPr txBox="1"/>
          <p:nvPr/>
        </p:nvSpPr>
        <p:spPr>
          <a:xfrm>
            <a:off x="8454794" y="1191914"/>
            <a:ext cx="3267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8) </a:t>
            </a:r>
            <a:r>
              <a:rPr lang="ko-KR" altLang="en-US" sz="1800" dirty="0"/>
              <a:t>무안군 내부 외식통행 특성</a:t>
            </a:r>
            <a:endParaRPr lang="en-US" altLang="ko-KR" sz="1800" dirty="0"/>
          </a:p>
        </p:txBody>
      </p:sp>
      <p:sp>
        <p:nvSpPr>
          <p:cNvPr id="45" name="Object 5">
            <a:extLst>
              <a:ext uri="{FF2B5EF4-FFF2-40B4-BE49-F238E27FC236}">
                <a16:creationId xmlns:a16="http://schemas.microsoft.com/office/drawing/2014/main" id="{9F6A8E6D-7DEC-4FFE-A5D6-8A3BBCDF4E58}"/>
              </a:ext>
            </a:extLst>
          </p:cNvPr>
          <p:cNvSpPr txBox="1"/>
          <p:nvPr/>
        </p:nvSpPr>
        <p:spPr>
          <a:xfrm>
            <a:off x="8168591" y="4930895"/>
            <a:ext cx="4017446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청계면</a:t>
            </a:r>
            <a:r>
              <a:rPr lang="en-US" altLang="ko-KR" dirty="0"/>
              <a:t>, </a:t>
            </a:r>
            <a:r>
              <a:rPr lang="ko-KR" altLang="en-US" dirty="0"/>
              <a:t>해제면 순으로 외식통행이 집중</a:t>
            </a:r>
            <a:endParaRPr lang="en-US" altLang="ko-KR" dirty="0"/>
          </a:p>
          <a:p>
            <a:r>
              <a:rPr lang="ko-KR" altLang="en-US" dirty="0"/>
              <a:t>주요 출발지와 도착지가 비슷한 것으로 확인</a:t>
            </a:r>
            <a:endParaRPr lang="en-US" altLang="ko-KR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982E07D-A169-42F1-BEFC-E5E71E3E0A05}"/>
              </a:ext>
            </a:extLst>
          </p:cNvPr>
          <p:cNvSpPr txBox="1"/>
          <p:nvPr/>
        </p:nvSpPr>
        <p:spPr>
          <a:xfrm>
            <a:off x="10148298" y="1756076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외식통행 도착</a:t>
            </a:r>
          </a:p>
        </p:txBody>
      </p:sp>
      <p:pic>
        <p:nvPicPr>
          <p:cNvPr id="43" name="Picture 9">
            <a:extLst>
              <a:ext uri="{FF2B5EF4-FFF2-40B4-BE49-F238E27FC236}">
                <a16:creationId xmlns:a16="http://schemas.microsoft.com/office/drawing/2014/main" id="{F2239D66-49BC-4ED2-A07D-175ACFF70C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34676" y="1971521"/>
            <a:ext cx="1771655" cy="2834731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786F85E2-FCCC-4CBA-BA01-12E2A8F903E9}"/>
              </a:ext>
            </a:extLst>
          </p:cNvPr>
          <p:cNvSpPr txBox="1"/>
          <p:nvPr/>
        </p:nvSpPr>
        <p:spPr>
          <a:xfrm>
            <a:off x="8434676" y="1756076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외식통행 출발</a:t>
            </a:r>
          </a:p>
        </p:txBody>
      </p:sp>
      <p:sp>
        <p:nvSpPr>
          <p:cNvPr id="50" name="내용 개체 틀 8">
            <a:extLst>
              <a:ext uri="{FF2B5EF4-FFF2-40B4-BE49-F238E27FC236}">
                <a16:creationId xmlns:a16="http://schemas.microsoft.com/office/drawing/2014/main" id="{3BE5CB61-475C-42E7-B0F4-A0A23B2FDEC0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51" name="내용 개체 틀 8">
            <a:extLst>
              <a:ext uri="{FF2B5EF4-FFF2-40B4-BE49-F238E27FC236}">
                <a16:creationId xmlns:a16="http://schemas.microsoft.com/office/drawing/2014/main" id="{A6F1943D-F1EE-4A95-A567-C7A4AF24A3A7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52" name="내용 개체 틀 8">
            <a:extLst>
              <a:ext uri="{FF2B5EF4-FFF2-40B4-BE49-F238E27FC236}">
                <a16:creationId xmlns:a16="http://schemas.microsoft.com/office/drawing/2014/main" id="{A0DED711-F9FC-4D51-9BB4-7466552A70A3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53" name="내용 개체 틀 8">
            <a:extLst>
              <a:ext uri="{FF2B5EF4-FFF2-40B4-BE49-F238E27FC236}">
                <a16:creationId xmlns:a16="http://schemas.microsoft.com/office/drawing/2014/main" id="{B95AD118-E8F9-45F2-88B2-0F37EB7FB4E3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58" name="내용 개체 틀 8">
            <a:extLst>
              <a:ext uri="{FF2B5EF4-FFF2-40B4-BE49-F238E27FC236}">
                <a16:creationId xmlns:a16="http://schemas.microsoft.com/office/drawing/2014/main" id="{80D7B136-B0BD-4B0C-B8CB-47DE9EC7ACFE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59" name="내용 개체 틀 8">
            <a:extLst>
              <a:ext uri="{FF2B5EF4-FFF2-40B4-BE49-F238E27FC236}">
                <a16:creationId xmlns:a16="http://schemas.microsoft.com/office/drawing/2014/main" id="{5C174332-FC93-4029-B20B-9DE27998BD7F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6923810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32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6348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및 광역권 </a:t>
            </a:r>
            <a:r>
              <a:rPr lang="ko-KR" altLang="en-US" sz="1400" b="1" dirty="0" err="1"/>
              <a:t>여가유동인구</a:t>
            </a:r>
            <a:r>
              <a:rPr lang="ko-KR" altLang="en-US" sz="1400" b="1" dirty="0"/>
              <a:t> 특성 분석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1" y="1191914"/>
            <a:ext cx="3938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9) </a:t>
            </a:r>
            <a:r>
              <a:rPr lang="ko-KR" altLang="en-US" sz="1800" dirty="0"/>
              <a:t>전남</a:t>
            </a:r>
            <a:r>
              <a:rPr lang="en-US" altLang="ko-KR" sz="1800" dirty="0"/>
              <a:t>·</a:t>
            </a:r>
            <a:r>
              <a:rPr lang="ko-KR" altLang="en-US" sz="1800" dirty="0"/>
              <a:t>광주권역 </a:t>
            </a:r>
            <a:r>
              <a:rPr lang="ko-KR" altLang="en-US" sz="1800" dirty="0" err="1"/>
              <a:t>내부여가통행</a:t>
            </a:r>
            <a:r>
              <a:rPr lang="ko-KR" altLang="en-US" sz="1800" dirty="0"/>
              <a:t> 비율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1" y="1624746"/>
            <a:ext cx="5591595" cy="21782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>
              <a:lnSpc>
                <a:spcPct val="200000"/>
              </a:lnSpc>
            </a:pPr>
            <a:r>
              <a:rPr lang="ko-KR" altLang="en-US" dirty="0"/>
              <a:t>전라남도 강진군</a:t>
            </a:r>
            <a:r>
              <a:rPr lang="en-US" altLang="ko-KR" dirty="0"/>
              <a:t>, </a:t>
            </a:r>
            <a:r>
              <a:rPr lang="ko-KR" altLang="en-US" dirty="0"/>
              <a:t>영광군</a:t>
            </a:r>
            <a:r>
              <a:rPr lang="en-US" altLang="ko-KR" dirty="0"/>
              <a:t>, </a:t>
            </a:r>
            <a:r>
              <a:rPr lang="ko-KR" altLang="en-US" dirty="0"/>
              <a:t>완도군</a:t>
            </a:r>
            <a:r>
              <a:rPr lang="en-US" altLang="ko-KR" dirty="0"/>
              <a:t>, </a:t>
            </a:r>
            <a:r>
              <a:rPr lang="ko-KR" altLang="en-US" dirty="0"/>
              <a:t>구례군</a:t>
            </a:r>
            <a:r>
              <a:rPr lang="en-US" altLang="ko-KR" dirty="0"/>
              <a:t>, </a:t>
            </a:r>
            <a:r>
              <a:rPr lang="ko-KR" altLang="en-US" dirty="0"/>
              <a:t>목포시</a:t>
            </a:r>
            <a:r>
              <a:rPr lang="en-US" altLang="ko-KR" dirty="0"/>
              <a:t>, </a:t>
            </a:r>
            <a:r>
              <a:rPr lang="ko-KR" altLang="en-US" dirty="0"/>
              <a:t>장흥군</a:t>
            </a:r>
            <a:r>
              <a:rPr lang="en-US" altLang="ko-KR" dirty="0"/>
              <a:t>,</a:t>
            </a:r>
          </a:p>
          <a:p>
            <a:pPr marL="0" indent="263525">
              <a:lnSpc>
                <a:spcPct val="200000"/>
              </a:lnSpc>
              <a:buNone/>
            </a:pPr>
            <a:r>
              <a:rPr lang="ko-KR" altLang="en-US" dirty="0"/>
              <a:t>보성군 신안군이 내부 통행 </a:t>
            </a:r>
            <a:r>
              <a:rPr lang="en-US" altLang="ko-KR" dirty="0"/>
              <a:t>100%</a:t>
            </a:r>
            <a:r>
              <a:rPr lang="ko-KR" altLang="en-US" dirty="0"/>
              <a:t>로 가장 많음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ko-KR" altLang="en-US" dirty="0"/>
              <a:t>광주광역시의 내부통행 비율은 </a:t>
            </a:r>
            <a:r>
              <a:rPr lang="en-US" altLang="ko-KR" dirty="0"/>
              <a:t>98.17%</a:t>
            </a:r>
            <a:r>
              <a:rPr lang="ko-KR" altLang="en-US" dirty="0"/>
              <a:t>로 </a:t>
            </a:r>
            <a:endParaRPr lang="en-US" altLang="ko-KR" dirty="0"/>
          </a:p>
          <a:p>
            <a:pPr marL="0" indent="263525">
              <a:lnSpc>
                <a:spcPct val="200000"/>
              </a:lnSpc>
              <a:buNone/>
            </a:pPr>
            <a:r>
              <a:rPr lang="ko-KR" altLang="en-US" dirty="0"/>
              <a:t>전남</a:t>
            </a:r>
            <a:r>
              <a:rPr lang="en-US" altLang="ko-KR" dirty="0"/>
              <a:t>·</a:t>
            </a:r>
            <a:r>
              <a:rPr lang="ko-KR" altLang="en-US" dirty="0"/>
              <a:t>광주권역 내부통행 비율 중 아홉 번째로 낮은 편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ko-KR" altLang="en-US" dirty="0"/>
              <a:t>무안군의 내부통행은 </a:t>
            </a:r>
            <a:r>
              <a:rPr lang="en-US" altLang="ko-KR" dirty="0"/>
              <a:t>96.1%</a:t>
            </a:r>
            <a:r>
              <a:rPr lang="ko-KR" altLang="en-US" dirty="0"/>
              <a:t>로 전남지역 중 다섯 번째로 낮은 편</a:t>
            </a:r>
            <a:endParaRPr lang="en-US" altLang="ko-KR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982E07D-A169-42F1-BEFC-E5E71E3E0A05}"/>
              </a:ext>
            </a:extLst>
          </p:cNvPr>
          <p:cNvSpPr txBox="1"/>
          <p:nvPr/>
        </p:nvSpPr>
        <p:spPr>
          <a:xfrm>
            <a:off x="6380480" y="1224637"/>
            <a:ext cx="21884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전남</a:t>
            </a:r>
            <a:r>
              <a:rPr lang="en-US" altLang="ko-KR" b="1" dirty="0"/>
              <a:t> · </a:t>
            </a:r>
            <a:r>
              <a:rPr lang="ko-KR" altLang="en-US" b="1" dirty="0"/>
              <a:t>광주권역 </a:t>
            </a:r>
            <a:r>
              <a:rPr lang="ko-KR" altLang="en-US" b="1" dirty="0" err="1"/>
              <a:t>내부여가통행</a:t>
            </a:r>
            <a:r>
              <a:rPr lang="ko-KR" altLang="en-US" b="1" dirty="0"/>
              <a:t> 비율</a:t>
            </a:r>
          </a:p>
        </p:txBody>
      </p:sp>
      <p:sp>
        <p:nvSpPr>
          <p:cNvPr id="17" name="내용 개체 틀 8">
            <a:extLst>
              <a:ext uri="{FF2B5EF4-FFF2-40B4-BE49-F238E27FC236}">
                <a16:creationId xmlns:a16="http://schemas.microsoft.com/office/drawing/2014/main" id="{FA35E316-9795-47FC-B878-4A9D10F52BF2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18" name="내용 개체 틀 8">
            <a:extLst>
              <a:ext uri="{FF2B5EF4-FFF2-40B4-BE49-F238E27FC236}">
                <a16:creationId xmlns:a16="http://schemas.microsoft.com/office/drawing/2014/main" id="{47FB9A42-AF73-499C-98A9-EA6FA0F96A12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E74F1502-1E07-476E-90F8-107F0607661C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CEC0603E-584B-4C11-B117-5CC7840A4703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F80E04C5-A794-4218-B982-D96202142EDA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65B57BD5-7A1D-4832-9746-0FA7BEF6AF40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29D155A4-1449-4608-BDEC-C49F23E6BC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728713"/>
              </p:ext>
            </p:extLst>
          </p:nvPr>
        </p:nvGraphicFramePr>
        <p:xfrm>
          <a:off x="6380480" y="1561246"/>
          <a:ext cx="5030216" cy="5156441"/>
        </p:xfrm>
        <a:graphic>
          <a:graphicData uri="http://schemas.openxmlformats.org/drawingml/2006/table">
            <a:tbl>
              <a:tblPr/>
              <a:tblGrid>
                <a:gridCol w="1257554">
                  <a:extLst>
                    <a:ext uri="{9D8B030D-6E8A-4147-A177-3AD203B41FA5}">
                      <a16:colId xmlns:a16="http://schemas.microsoft.com/office/drawing/2014/main" val="1310848812"/>
                    </a:ext>
                  </a:extLst>
                </a:gridCol>
                <a:gridCol w="1257554">
                  <a:extLst>
                    <a:ext uri="{9D8B030D-6E8A-4147-A177-3AD203B41FA5}">
                      <a16:colId xmlns:a16="http://schemas.microsoft.com/office/drawing/2014/main" val="1571667117"/>
                    </a:ext>
                  </a:extLst>
                </a:gridCol>
                <a:gridCol w="1257554">
                  <a:extLst>
                    <a:ext uri="{9D8B030D-6E8A-4147-A177-3AD203B41FA5}">
                      <a16:colId xmlns:a16="http://schemas.microsoft.com/office/drawing/2014/main" val="1201606338"/>
                    </a:ext>
                  </a:extLst>
                </a:gridCol>
                <a:gridCol w="1257554">
                  <a:extLst>
                    <a:ext uri="{9D8B030D-6E8A-4147-A177-3AD203B41FA5}">
                      <a16:colId xmlns:a16="http://schemas.microsoft.com/office/drawing/2014/main" val="3362725406"/>
                    </a:ext>
                  </a:extLst>
                </a:gridCol>
              </a:tblGrid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총 건수</a:t>
                      </a: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내부통행 건수</a:t>
                      </a: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비율</a:t>
                      </a:r>
                      <a:r>
                        <a:rPr lang="en-US" altLang="ko-KR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(%)</a:t>
                      </a:r>
                      <a:endParaRPr lang="ko-KR" altLang="en-US" sz="1000" kern="0" spc="-2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010178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강진군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118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118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4264864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영광군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122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122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7538713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완도군</a:t>
                      </a:r>
                      <a:endParaRPr lang="ko-KR" altLang="en-US" sz="10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49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49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5039102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구례군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131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131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8027431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목포시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168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168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7370608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장흥군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106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106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1601442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보성군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170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170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2690550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신안군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45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4989490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여수시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234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233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99.573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7402353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영암군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108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107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99.074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9688929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화순군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214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212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99.065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6878952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순천시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278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274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98.561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4793617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진도군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121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119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98.347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6698299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해남군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113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111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98.230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9708080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광주광역시</a:t>
                      </a:r>
                      <a:endParaRPr lang="ko-KR" altLang="en-US" sz="10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3,770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3,701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98.170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924431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함평군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273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268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98.168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4730453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나주시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277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268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96.751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4688790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고흥군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152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147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96.711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0403719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무안군</a:t>
                      </a:r>
                      <a:endParaRPr lang="ko-KR" altLang="en-US" sz="10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99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96.117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8423169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광양시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229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217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94.760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4059648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곡성군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241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227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94.191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9644019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담양군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235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221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94.043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4651182"/>
                  </a:ext>
                </a:extLst>
              </a:tr>
              <a:tr h="2038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전라남도 장성군</a:t>
                      </a:r>
                      <a:endParaRPr lang="ko-KR" altLang="en-US" sz="10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183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162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88.525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339" marR="57339" marT="15852" marB="15852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30551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03340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33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6348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03. </a:t>
            </a:r>
            <a:r>
              <a:rPr lang="ko-KR" altLang="en-US" sz="2400" b="1" dirty="0"/>
              <a:t>지역 현황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무안군 및 광역권 </a:t>
            </a:r>
            <a:r>
              <a:rPr lang="ko-KR" altLang="en-US" sz="1400" b="1" dirty="0" err="1"/>
              <a:t>여가유동인구</a:t>
            </a:r>
            <a:r>
              <a:rPr lang="ko-KR" altLang="en-US" sz="1400" b="1" dirty="0"/>
              <a:t> 특성 분석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1" y="1255414"/>
            <a:ext cx="4153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10) </a:t>
            </a:r>
            <a:r>
              <a:rPr lang="ko-KR" altLang="en-US" sz="1800" dirty="0"/>
              <a:t>전남</a:t>
            </a:r>
            <a:r>
              <a:rPr lang="en-US" altLang="ko-KR" sz="1800" dirty="0"/>
              <a:t>·</a:t>
            </a:r>
            <a:r>
              <a:rPr lang="ko-KR" altLang="en-US" sz="1800" dirty="0"/>
              <a:t>광주권역 외부 여가통행 특성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1" y="1624746"/>
            <a:ext cx="4897495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무안군 여가통행 목적으로 방문은 </a:t>
            </a:r>
            <a:r>
              <a:rPr lang="en-US" altLang="ko-KR" dirty="0"/>
              <a:t>5</a:t>
            </a:r>
            <a:r>
              <a:rPr lang="ko-KR" altLang="en-US" dirty="0"/>
              <a:t>건으로 낮은 방문</a:t>
            </a:r>
            <a:endParaRPr lang="en-US" altLang="ko-KR" dirty="0"/>
          </a:p>
          <a:p>
            <a:r>
              <a:rPr lang="ko-KR" altLang="en-US" dirty="0" err="1"/>
              <a:t>삼향읍</a:t>
            </a:r>
            <a:r>
              <a:rPr lang="en-US" altLang="ko-KR" dirty="0"/>
              <a:t>, </a:t>
            </a:r>
            <a:r>
              <a:rPr lang="ko-KR" altLang="en-US" dirty="0" err="1"/>
              <a:t>무안읍</a:t>
            </a:r>
            <a:r>
              <a:rPr lang="en-US" altLang="ko-KR" dirty="0"/>
              <a:t>, </a:t>
            </a:r>
            <a:r>
              <a:rPr lang="ko-KR" altLang="en-US" dirty="0" err="1"/>
              <a:t>운남면으로</a:t>
            </a:r>
            <a:r>
              <a:rPr lang="ko-KR" altLang="en-US" dirty="0"/>
              <a:t> 방문</a:t>
            </a:r>
            <a:endParaRPr lang="en-US" altLang="ko-KR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982E07D-A169-42F1-BEFC-E5E71E3E0A05}"/>
              </a:ext>
            </a:extLst>
          </p:cNvPr>
          <p:cNvSpPr txBox="1"/>
          <p:nvPr/>
        </p:nvSpPr>
        <p:spPr>
          <a:xfrm>
            <a:off x="5327202" y="1641136"/>
            <a:ext cx="16401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sz="900" b="1" dirty="0"/>
              <a:t>전남</a:t>
            </a:r>
            <a:r>
              <a:rPr lang="en-US" altLang="ko-KR" sz="900" b="1" dirty="0"/>
              <a:t> · </a:t>
            </a:r>
            <a:r>
              <a:rPr lang="ko-KR" altLang="en-US" sz="900" b="1" dirty="0"/>
              <a:t>광주 외부 </a:t>
            </a:r>
            <a:r>
              <a:rPr lang="ko-KR" altLang="en-US" sz="900" b="1" dirty="0" err="1"/>
              <a:t>여가통행량</a:t>
            </a:r>
            <a:endParaRPr lang="ko-KR" altLang="en-US" sz="900" b="1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4F5865B8-2162-4222-B064-8A39EB331F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80402"/>
              </p:ext>
            </p:extLst>
          </p:nvPr>
        </p:nvGraphicFramePr>
        <p:xfrm>
          <a:off x="5327202" y="1852067"/>
          <a:ext cx="1578583" cy="4856312"/>
        </p:xfrm>
        <a:graphic>
          <a:graphicData uri="http://schemas.openxmlformats.org/drawingml/2006/table">
            <a:tbl>
              <a:tblPr/>
              <a:tblGrid>
                <a:gridCol w="776173">
                  <a:extLst>
                    <a:ext uri="{9D8B030D-6E8A-4147-A177-3AD203B41FA5}">
                      <a16:colId xmlns:a16="http://schemas.microsoft.com/office/drawing/2014/main" val="2741926286"/>
                    </a:ext>
                  </a:extLst>
                </a:gridCol>
                <a:gridCol w="401205">
                  <a:extLst>
                    <a:ext uri="{9D8B030D-6E8A-4147-A177-3AD203B41FA5}">
                      <a16:colId xmlns:a16="http://schemas.microsoft.com/office/drawing/2014/main" val="2734837859"/>
                    </a:ext>
                  </a:extLst>
                </a:gridCol>
                <a:gridCol w="401205">
                  <a:extLst>
                    <a:ext uri="{9D8B030D-6E8A-4147-A177-3AD203B41FA5}">
                      <a16:colId xmlns:a16="http://schemas.microsoft.com/office/drawing/2014/main" val="912019349"/>
                    </a:ext>
                  </a:extLst>
                </a:gridCol>
              </a:tblGrid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출발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도착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73671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광주광역시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69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36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7423965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담양군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3359470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화순군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4541677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순천시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549701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나주시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9110379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여수시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9904647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장흥군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9624502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광양시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8328618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무안군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87374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목포시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6518364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곡성군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8043580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신안군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2855282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장성군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1053323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함평군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5526733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해남군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9938912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영광군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6751254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고흥군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9062495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완도군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319680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영암군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6138315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보성군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8441823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구례군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2030282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진도군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8190600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4741AD73-5361-4887-9622-4F38FAEE11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619331"/>
              </p:ext>
            </p:extLst>
          </p:nvPr>
        </p:nvGraphicFramePr>
        <p:xfrm>
          <a:off x="7030176" y="1852067"/>
          <a:ext cx="1578583" cy="4856312"/>
        </p:xfrm>
        <a:graphic>
          <a:graphicData uri="http://schemas.openxmlformats.org/drawingml/2006/table">
            <a:tbl>
              <a:tblPr/>
              <a:tblGrid>
                <a:gridCol w="776173">
                  <a:extLst>
                    <a:ext uri="{9D8B030D-6E8A-4147-A177-3AD203B41FA5}">
                      <a16:colId xmlns:a16="http://schemas.microsoft.com/office/drawing/2014/main" val="2185336422"/>
                    </a:ext>
                  </a:extLst>
                </a:gridCol>
                <a:gridCol w="401205">
                  <a:extLst>
                    <a:ext uri="{9D8B030D-6E8A-4147-A177-3AD203B41FA5}">
                      <a16:colId xmlns:a16="http://schemas.microsoft.com/office/drawing/2014/main" val="2154207873"/>
                    </a:ext>
                  </a:extLst>
                </a:gridCol>
                <a:gridCol w="401205">
                  <a:extLst>
                    <a:ext uri="{9D8B030D-6E8A-4147-A177-3AD203B41FA5}">
                      <a16:colId xmlns:a16="http://schemas.microsoft.com/office/drawing/2014/main" val="861673704"/>
                    </a:ext>
                  </a:extLst>
                </a:gridCol>
              </a:tblGrid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출발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도착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2625029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광주광역시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5433879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나주시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1880186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장흥군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6764097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목포시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4800537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순천시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5763771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화순군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189446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여수시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4059746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함평군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9080874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고흥군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6466031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보성군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1331688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영암군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6397291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담양군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3491744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곡성군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7018097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무안군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7538910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광양시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3441789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완도군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9000512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장성군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6341093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구례군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900457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진도군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2111000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영광군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7397842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해남군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5938306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신안군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882591"/>
                  </a:ext>
                </a:extLst>
              </a:tr>
            </a:tbl>
          </a:graphicData>
        </a:graphic>
      </p:graphicFrame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22B662B5-A237-44A2-9DDA-43DB55250F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269381"/>
              </p:ext>
            </p:extLst>
          </p:nvPr>
        </p:nvGraphicFramePr>
        <p:xfrm>
          <a:off x="8733150" y="1852067"/>
          <a:ext cx="1578583" cy="4856312"/>
        </p:xfrm>
        <a:graphic>
          <a:graphicData uri="http://schemas.openxmlformats.org/drawingml/2006/table">
            <a:tbl>
              <a:tblPr/>
              <a:tblGrid>
                <a:gridCol w="776173">
                  <a:extLst>
                    <a:ext uri="{9D8B030D-6E8A-4147-A177-3AD203B41FA5}">
                      <a16:colId xmlns:a16="http://schemas.microsoft.com/office/drawing/2014/main" val="3178355787"/>
                    </a:ext>
                  </a:extLst>
                </a:gridCol>
                <a:gridCol w="401205">
                  <a:extLst>
                    <a:ext uri="{9D8B030D-6E8A-4147-A177-3AD203B41FA5}">
                      <a16:colId xmlns:a16="http://schemas.microsoft.com/office/drawing/2014/main" val="2003326668"/>
                    </a:ext>
                  </a:extLst>
                </a:gridCol>
                <a:gridCol w="401205">
                  <a:extLst>
                    <a:ext uri="{9D8B030D-6E8A-4147-A177-3AD203B41FA5}">
                      <a16:colId xmlns:a16="http://schemas.microsoft.com/office/drawing/2014/main" val="3985272541"/>
                    </a:ext>
                  </a:extLst>
                </a:gridCol>
              </a:tblGrid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출발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도착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1208256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담양군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6225457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순천시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956424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화순군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3733321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광양시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3434100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곡성군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9286467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신안군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6639383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광주광역시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294568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나주시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9036500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여수시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4014772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영광군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6164522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완도군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0623729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장성군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1560329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해남군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6893470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장흥군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1219555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함평군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2411166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고흥군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7913408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구례군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6766181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무안군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5297113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목포시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1267938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진도군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7171986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보성군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947839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영암군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2484537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0921FC27-D2CF-4CA8-8BDE-D90FEE51A1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035226"/>
              </p:ext>
            </p:extLst>
          </p:nvPr>
        </p:nvGraphicFramePr>
        <p:xfrm>
          <a:off x="10436125" y="1852067"/>
          <a:ext cx="1578583" cy="4856312"/>
        </p:xfrm>
        <a:graphic>
          <a:graphicData uri="http://schemas.openxmlformats.org/drawingml/2006/table">
            <a:tbl>
              <a:tblPr/>
              <a:tblGrid>
                <a:gridCol w="776173">
                  <a:extLst>
                    <a:ext uri="{9D8B030D-6E8A-4147-A177-3AD203B41FA5}">
                      <a16:colId xmlns:a16="http://schemas.microsoft.com/office/drawing/2014/main" val="3700445433"/>
                    </a:ext>
                  </a:extLst>
                </a:gridCol>
                <a:gridCol w="401205">
                  <a:extLst>
                    <a:ext uri="{9D8B030D-6E8A-4147-A177-3AD203B41FA5}">
                      <a16:colId xmlns:a16="http://schemas.microsoft.com/office/drawing/2014/main" val="2983513880"/>
                    </a:ext>
                  </a:extLst>
                </a:gridCol>
                <a:gridCol w="401205">
                  <a:extLst>
                    <a:ext uri="{9D8B030D-6E8A-4147-A177-3AD203B41FA5}">
                      <a16:colId xmlns:a16="http://schemas.microsoft.com/office/drawing/2014/main" val="2055293468"/>
                    </a:ext>
                  </a:extLst>
                </a:gridCol>
              </a:tblGrid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출발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도착</a:t>
                      </a: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68894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담양군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6950989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광주광역시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2011066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화순군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2616361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순천시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2628175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여수시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9750395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나주시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9045905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무안군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866899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목포시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3950798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장흥군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141451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장성군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3955514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보성군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650024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곡성군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7600129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구례군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6882305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광양시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5831622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영암군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3566135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완도군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6922213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고흥군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4550980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영광군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4515019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진도군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4610947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함평군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0595337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해남군</a:t>
                      </a:r>
                      <a:endParaRPr lang="ko-KR" altLang="en-US" sz="900" kern="0" spc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4655484"/>
                  </a:ext>
                </a:extLst>
              </a:tr>
              <a:tr h="21114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전남 신안군</a:t>
                      </a:r>
                      <a:endParaRPr lang="ko-KR" altLang="en-US" sz="900" kern="0" spc="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endParaRPr 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7569" marR="57569" marT="15916" marB="159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4480477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1E250E51-7676-4977-8992-2DAF6EE35E69}"/>
              </a:ext>
            </a:extLst>
          </p:cNvPr>
          <p:cNvSpPr txBox="1"/>
          <p:nvPr/>
        </p:nvSpPr>
        <p:spPr>
          <a:xfrm>
            <a:off x="7030176" y="1641136"/>
            <a:ext cx="16401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sz="900" b="1" dirty="0"/>
              <a:t>전남</a:t>
            </a:r>
            <a:r>
              <a:rPr lang="en-US" altLang="ko-KR" sz="900" b="1" dirty="0"/>
              <a:t> · </a:t>
            </a:r>
            <a:r>
              <a:rPr lang="ko-KR" altLang="en-US" sz="900" b="1" dirty="0"/>
              <a:t>광주 외부 </a:t>
            </a:r>
            <a:r>
              <a:rPr lang="ko-KR" altLang="en-US" sz="900" b="1" dirty="0" err="1"/>
              <a:t>쇼핑통행량</a:t>
            </a:r>
            <a:endParaRPr lang="ko-KR" altLang="en-US" sz="900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778411-761B-4A47-87FF-DBCEEE2CA81C}"/>
              </a:ext>
            </a:extLst>
          </p:cNvPr>
          <p:cNvSpPr txBox="1"/>
          <p:nvPr/>
        </p:nvSpPr>
        <p:spPr>
          <a:xfrm>
            <a:off x="8733150" y="1641136"/>
            <a:ext cx="16401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sz="900" b="1"/>
              <a:t>전남</a:t>
            </a:r>
            <a:r>
              <a:rPr lang="en-US" altLang="ko-KR" sz="900" b="1" dirty="0"/>
              <a:t> · </a:t>
            </a:r>
            <a:r>
              <a:rPr lang="ko-KR" altLang="en-US" sz="900" b="1" dirty="0"/>
              <a:t>광주 외부 </a:t>
            </a:r>
            <a:r>
              <a:rPr lang="ko-KR" altLang="en-US" sz="900" b="1" dirty="0" err="1"/>
              <a:t>관광통행량</a:t>
            </a:r>
            <a:endParaRPr lang="ko-KR" altLang="en-US" sz="900" b="1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FD306DF-5BC5-414D-904C-0BC1F93E1D09}"/>
              </a:ext>
            </a:extLst>
          </p:cNvPr>
          <p:cNvSpPr txBox="1"/>
          <p:nvPr/>
        </p:nvSpPr>
        <p:spPr>
          <a:xfrm>
            <a:off x="10436125" y="1641136"/>
            <a:ext cx="16401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sz="900" b="1" dirty="0"/>
              <a:t>전남</a:t>
            </a:r>
            <a:r>
              <a:rPr lang="en-US" altLang="ko-KR" sz="900" b="1" dirty="0"/>
              <a:t> · </a:t>
            </a:r>
            <a:r>
              <a:rPr lang="ko-KR" altLang="en-US" sz="900" b="1" dirty="0"/>
              <a:t>광주 외부 </a:t>
            </a:r>
            <a:r>
              <a:rPr lang="ko-KR" altLang="en-US" sz="900" b="1" dirty="0" err="1"/>
              <a:t>외식통행량</a:t>
            </a:r>
            <a:endParaRPr lang="ko-KR" altLang="en-US" sz="900" b="1" dirty="0"/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BA0B88DC-D267-4CBC-B6BE-DB5BC6DAA47A}"/>
              </a:ext>
            </a:extLst>
          </p:cNvPr>
          <p:cNvSpPr txBox="1"/>
          <p:nvPr/>
        </p:nvSpPr>
        <p:spPr>
          <a:xfrm>
            <a:off x="370181" y="2622051"/>
            <a:ext cx="4153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11) </a:t>
            </a:r>
            <a:r>
              <a:rPr lang="ko-KR" altLang="en-US" sz="1800" dirty="0"/>
              <a:t>전남</a:t>
            </a:r>
            <a:r>
              <a:rPr lang="en-US" altLang="ko-KR" sz="1800" dirty="0"/>
              <a:t>·</a:t>
            </a:r>
            <a:r>
              <a:rPr lang="ko-KR" altLang="en-US" sz="1800" dirty="0"/>
              <a:t>광주권역 외부 쇼핑통행 특성</a:t>
            </a:r>
            <a:endParaRPr lang="en-US" altLang="ko-KR" sz="18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C93BF75D-664A-4B85-96F0-68E28BE6EDA3}"/>
              </a:ext>
            </a:extLst>
          </p:cNvPr>
          <p:cNvSpPr txBox="1"/>
          <p:nvPr/>
        </p:nvSpPr>
        <p:spPr>
          <a:xfrm>
            <a:off x="370181" y="2991383"/>
            <a:ext cx="3578224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무안군 쇼핑통행 출발 건수 </a:t>
            </a:r>
            <a:r>
              <a:rPr lang="en-US" altLang="ko-KR" dirty="0"/>
              <a:t>: 3</a:t>
            </a:r>
            <a:r>
              <a:rPr lang="ko-KR" altLang="en-US" dirty="0"/>
              <a:t>건</a:t>
            </a:r>
            <a:endParaRPr lang="en-US" altLang="ko-KR" dirty="0"/>
          </a:p>
          <a:p>
            <a:r>
              <a:rPr lang="ko-KR" altLang="en-US" dirty="0"/>
              <a:t>도착지 기준 쇼핑통행 목적의 방문 </a:t>
            </a:r>
            <a:r>
              <a:rPr lang="en-US" altLang="ko-KR" dirty="0"/>
              <a:t>0</a:t>
            </a:r>
            <a:r>
              <a:rPr lang="ko-KR" altLang="en-US" dirty="0"/>
              <a:t>건</a:t>
            </a:r>
            <a:endParaRPr lang="en-US" altLang="ko-KR" dirty="0"/>
          </a:p>
        </p:txBody>
      </p:sp>
      <p:sp>
        <p:nvSpPr>
          <p:cNvPr id="38" name="Object 5">
            <a:extLst>
              <a:ext uri="{FF2B5EF4-FFF2-40B4-BE49-F238E27FC236}">
                <a16:creationId xmlns:a16="http://schemas.microsoft.com/office/drawing/2014/main" id="{250DBDA4-48D9-4ED1-8D93-32E0099584C3}"/>
              </a:ext>
            </a:extLst>
          </p:cNvPr>
          <p:cNvSpPr txBox="1"/>
          <p:nvPr/>
        </p:nvSpPr>
        <p:spPr>
          <a:xfrm>
            <a:off x="370181" y="3988688"/>
            <a:ext cx="4153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12) </a:t>
            </a:r>
            <a:r>
              <a:rPr lang="ko-KR" altLang="en-US" sz="1800" dirty="0"/>
              <a:t>전남</a:t>
            </a:r>
            <a:r>
              <a:rPr lang="en-US" altLang="ko-KR" sz="1800" dirty="0"/>
              <a:t>·</a:t>
            </a:r>
            <a:r>
              <a:rPr lang="ko-KR" altLang="en-US" sz="1800" dirty="0"/>
              <a:t>광주권역 외부 관광통행 특성</a:t>
            </a:r>
            <a:endParaRPr lang="en-US" altLang="ko-KR" sz="1800" dirty="0"/>
          </a:p>
        </p:txBody>
      </p:sp>
      <p:sp>
        <p:nvSpPr>
          <p:cNvPr id="40" name="Object 5">
            <a:extLst>
              <a:ext uri="{FF2B5EF4-FFF2-40B4-BE49-F238E27FC236}">
                <a16:creationId xmlns:a16="http://schemas.microsoft.com/office/drawing/2014/main" id="{2BA77928-F97D-450C-918F-7A28C22E1D27}"/>
              </a:ext>
            </a:extLst>
          </p:cNvPr>
          <p:cNvSpPr txBox="1"/>
          <p:nvPr/>
        </p:nvSpPr>
        <p:spPr>
          <a:xfrm>
            <a:off x="370181" y="4358020"/>
            <a:ext cx="4445448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무안군 여가</a:t>
            </a:r>
            <a:r>
              <a:rPr lang="en-US" altLang="ko-KR" dirty="0"/>
              <a:t>/</a:t>
            </a:r>
            <a:r>
              <a:rPr lang="ko-KR" altLang="en-US" dirty="0"/>
              <a:t>운동</a:t>
            </a:r>
            <a:r>
              <a:rPr lang="en-US" altLang="ko-KR" dirty="0"/>
              <a:t>/</a:t>
            </a:r>
            <a:r>
              <a:rPr lang="ko-KR" altLang="en-US" dirty="0"/>
              <a:t>관광</a:t>
            </a:r>
            <a:r>
              <a:rPr lang="en-US" altLang="ko-KR" dirty="0"/>
              <a:t>/</a:t>
            </a:r>
            <a:r>
              <a:rPr lang="ko-KR" altLang="en-US" dirty="0"/>
              <a:t>레저 목적으로 방문은 </a:t>
            </a:r>
            <a:r>
              <a:rPr lang="en-US" altLang="ko-KR" dirty="0"/>
              <a:t>1</a:t>
            </a:r>
            <a:r>
              <a:rPr lang="ko-KR" altLang="en-US" dirty="0"/>
              <a:t>건</a:t>
            </a:r>
            <a:endParaRPr lang="en-US" altLang="ko-KR" dirty="0"/>
          </a:p>
          <a:p>
            <a:r>
              <a:rPr lang="ko-KR" altLang="en-US" dirty="0" err="1"/>
              <a:t>운남면으로</a:t>
            </a:r>
            <a:r>
              <a:rPr lang="ko-KR" altLang="en-US" dirty="0"/>
              <a:t> 방문</a:t>
            </a:r>
            <a:endParaRPr lang="en-US" altLang="ko-KR" dirty="0"/>
          </a:p>
        </p:txBody>
      </p:sp>
      <p:sp>
        <p:nvSpPr>
          <p:cNvPr id="42" name="Object 5">
            <a:extLst>
              <a:ext uri="{FF2B5EF4-FFF2-40B4-BE49-F238E27FC236}">
                <a16:creationId xmlns:a16="http://schemas.microsoft.com/office/drawing/2014/main" id="{EC7E6CFA-8AA4-4276-BABA-78F210F2A84E}"/>
              </a:ext>
            </a:extLst>
          </p:cNvPr>
          <p:cNvSpPr txBox="1"/>
          <p:nvPr/>
        </p:nvSpPr>
        <p:spPr>
          <a:xfrm>
            <a:off x="370181" y="5355325"/>
            <a:ext cx="4153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13) </a:t>
            </a:r>
            <a:r>
              <a:rPr lang="ko-KR" altLang="en-US" sz="1800" dirty="0"/>
              <a:t>전남</a:t>
            </a:r>
            <a:r>
              <a:rPr lang="en-US" altLang="ko-KR" sz="1800" dirty="0"/>
              <a:t>·</a:t>
            </a:r>
            <a:r>
              <a:rPr lang="ko-KR" altLang="en-US" sz="1800" dirty="0"/>
              <a:t>광주권역 외부 외식통행 특성</a:t>
            </a:r>
            <a:endParaRPr lang="en-US" altLang="ko-KR" sz="1800" dirty="0"/>
          </a:p>
        </p:txBody>
      </p:sp>
      <p:sp>
        <p:nvSpPr>
          <p:cNvPr id="43" name="Object 5">
            <a:extLst>
              <a:ext uri="{FF2B5EF4-FFF2-40B4-BE49-F238E27FC236}">
                <a16:creationId xmlns:a16="http://schemas.microsoft.com/office/drawing/2014/main" id="{E7AE0207-4A54-414A-8791-739FAE294E70}"/>
              </a:ext>
            </a:extLst>
          </p:cNvPr>
          <p:cNvSpPr txBox="1"/>
          <p:nvPr/>
        </p:nvSpPr>
        <p:spPr>
          <a:xfrm>
            <a:off x="370181" y="5724657"/>
            <a:ext cx="3156633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무안군 외식 목적으로 방문은 </a:t>
            </a:r>
            <a:r>
              <a:rPr lang="en-US" altLang="ko-KR" dirty="0"/>
              <a:t>4</a:t>
            </a:r>
            <a:r>
              <a:rPr lang="ko-KR" altLang="en-US" dirty="0"/>
              <a:t>건</a:t>
            </a:r>
            <a:endParaRPr lang="en-US" altLang="ko-KR" dirty="0"/>
          </a:p>
          <a:p>
            <a:r>
              <a:rPr lang="ko-KR" altLang="en-US" dirty="0" err="1"/>
              <a:t>삼향읍</a:t>
            </a:r>
            <a:r>
              <a:rPr lang="en-US" altLang="ko-KR" dirty="0"/>
              <a:t>, </a:t>
            </a:r>
            <a:r>
              <a:rPr lang="ko-KR" altLang="en-US" dirty="0" err="1"/>
              <a:t>무안읍으로</a:t>
            </a:r>
            <a:r>
              <a:rPr lang="ko-KR" altLang="en-US" dirty="0"/>
              <a:t> 집중</a:t>
            </a:r>
            <a:endParaRPr lang="en-US" altLang="ko-KR" dirty="0"/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658A00D2-49D1-431D-BCA0-810DB4FF2B9F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44" name="내용 개체 틀 8">
            <a:extLst>
              <a:ext uri="{FF2B5EF4-FFF2-40B4-BE49-F238E27FC236}">
                <a16:creationId xmlns:a16="http://schemas.microsoft.com/office/drawing/2014/main" id="{1CE21B9B-27AC-4078-88C8-002F4E1237A7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45" name="내용 개체 틀 8">
            <a:extLst>
              <a:ext uri="{FF2B5EF4-FFF2-40B4-BE49-F238E27FC236}">
                <a16:creationId xmlns:a16="http://schemas.microsoft.com/office/drawing/2014/main" id="{26832A4D-3071-4D96-9053-C82D765C6003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6" name="내용 개체 틀 8">
            <a:extLst>
              <a:ext uri="{FF2B5EF4-FFF2-40B4-BE49-F238E27FC236}">
                <a16:creationId xmlns:a16="http://schemas.microsoft.com/office/drawing/2014/main" id="{07C35AAB-2309-48CF-86CB-FCE2079EC4D5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7" name="내용 개체 틀 8">
            <a:extLst>
              <a:ext uri="{FF2B5EF4-FFF2-40B4-BE49-F238E27FC236}">
                <a16:creationId xmlns:a16="http://schemas.microsoft.com/office/drawing/2014/main" id="{829E3452-96C2-4064-94BF-79721FBAB6D3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8" name="내용 개체 틀 8">
            <a:extLst>
              <a:ext uri="{FF2B5EF4-FFF2-40B4-BE49-F238E27FC236}">
                <a16:creationId xmlns:a16="http://schemas.microsoft.com/office/drawing/2014/main" id="{9FCAF5C1-90B7-452E-A7FC-2C9CBF988349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6932842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34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4214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04. </a:t>
            </a:r>
            <a:r>
              <a:rPr lang="ko-KR" altLang="en-US" sz="2400" b="1" dirty="0"/>
              <a:t>사례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국내외 </a:t>
            </a:r>
            <a:r>
              <a:rPr lang="ko-KR" altLang="en-US" sz="1400" b="1" dirty="0" err="1"/>
              <a:t>도농교류</a:t>
            </a:r>
            <a:r>
              <a:rPr lang="ko-KR" altLang="en-US" sz="1400" b="1" dirty="0"/>
              <a:t> 사례 분석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1" y="1255414"/>
            <a:ext cx="6675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1) </a:t>
            </a:r>
            <a:r>
              <a:rPr lang="ko-KR" altLang="en-US" sz="1800" dirty="0"/>
              <a:t>한국타이어 금산공장 </a:t>
            </a:r>
            <a:r>
              <a:rPr lang="en-US" altLang="ko-KR" sz="1800" dirty="0"/>
              <a:t>&amp; </a:t>
            </a:r>
            <a:r>
              <a:rPr lang="ko-KR" altLang="en-US" sz="1800" dirty="0"/>
              <a:t>충남 금산 </a:t>
            </a:r>
            <a:r>
              <a:rPr lang="ko-KR" altLang="en-US" sz="1800" dirty="0" err="1"/>
              <a:t>바리실마을</a:t>
            </a:r>
            <a:r>
              <a:rPr lang="ko-KR" altLang="en-US" sz="1800" dirty="0"/>
              <a:t> </a:t>
            </a:r>
            <a:r>
              <a:rPr lang="en-US" altLang="ko-KR" dirty="0"/>
              <a:t>(</a:t>
            </a:r>
            <a:r>
              <a:rPr lang="ko-KR" altLang="en-US" dirty="0"/>
              <a:t>농촌 </a:t>
            </a:r>
            <a:r>
              <a:rPr lang="en-US" altLang="ko-KR" dirty="0"/>
              <a:t>1</a:t>
            </a:r>
            <a:r>
              <a:rPr lang="ko-KR" altLang="en-US" dirty="0"/>
              <a:t>사 </a:t>
            </a:r>
            <a:r>
              <a:rPr lang="en-US" altLang="ko-KR" dirty="0"/>
              <a:t>1</a:t>
            </a:r>
            <a:r>
              <a:rPr lang="ko-KR" altLang="en-US" dirty="0"/>
              <a:t>촌</a:t>
            </a:r>
            <a:r>
              <a:rPr lang="en-US" altLang="ko-KR" dirty="0"/>
              <a:t>)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1" y="1624746"/>
            <a:ext cx="7056740" cy="1989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기본방향 </a:t>
            </a:r>
            <a:r>
              <a:rPr lang="en-US" altLang="ko-KR" dirty="0"/>
              <a:t>: </a:t>
            </a:r>
            <a:r>
              <a:rPr lang="ko-KR" altLang="en-US" dirty="0"/>
              <a:t>사과와 인삼</a:t>
            </a:r>
            <a:r>
              <a:rPr lang="en-US" altLang="ko-KR" dirty="0"/>
              <a:t>, </a:t>
            </a:r>
            <a:r>
              <a:rPr lang="ko-KR" altLang="en-US" dirty="0"/>
              <a:t>인심이 넘치는 </a:t>
            </a:r>
            <a:r>
              <a:rPr lang="ko-KR" altLang="en-US" dirty="0" err="1"/>
              <a:t>바리실마을</a:t>
            </a:r>
            <a:endParaRPr lang="en-US" altLang="ko-KR" dirty="0"/>
          </a:p>
          <a:p>
            <a:r>
              <a:rPr lang="ko-KR" altLang="en-US" dirty="0"/>
              <a:t>사업주체 </a:t>
            </a:r>
            <a:r>
              <a:rPr lang="en-US" altLang="ko-KR" dirty="0"/>
              <a:t>: </a:t>
            </a:r>
            <a:r>
              <a:rPr lang="ko-KR" altLang="en-US" dirty="0"/>
              <a:t>한국타이어 금산공장</a:t>
            </a:r>
            <a:r>
              <a:rPr lang="en-US" altLang="ko-KR" dirty="0"/>
              <a:t>, </a:t>
            </a:r>
            <a:r>
              <a:rPr lang="ko-KR" altLang="en-US" dirty="0"/>
              <a:t>금산 </a:t>
            </a:r>
            <a:r>
              <a:rPr lang="ko-KR" altLang="en-US" dirty="0" err="1"/>
              <a:t>바리실마을</a:t>
            </a:r>
            <a:endParaRPr lang="en-US" altLang="ko-KR" dirty="0"/>
          </a:p>
          <a:p>
            <a:r>
              <a:rPr lang="ko-KR" altLang="en-US" dirty="0"/>
              <a:t>세부 프로그램 </a:t>
            </a:r>
            <a:r>
              <a:rPr lang="en-US" altLang="ko-KR" dirty="0"/>
              <a:t>: </a:t>
            </a:r>
            <a:r>
              <a:rPr lang="ko-KR" altLang="en-US" dirty="0" err="1"/>
              <a:t>바리실</a:t>
            </a:r>
            <a:r>
              <a:rPr lang="ko-KR" altLang="en-US" dirty="0"/>
              <a:t> 사과 맛보기 축제</a:t>
            </a:r>
            <a:r>
              <a:rPr lang="en-US" altLang="ko-KR" dirty="0"/>
              <a:t>, </a:t>
            </a:r>
            <a:r>
              <a:rPr lang="ko-KR" altLang="en-US" dirty="0" err="1"/>
              <a:t>약초캐기</a:t>
            </a:r>
            <a:r>
              <a:rPr lang="ko-KR" altLang="en-US" dirty="0"/>
              <a:t> 체험</a:t>
            </a:r>
            <a:r>
              <a:rPr lang="en-US" altLang="ko-KR" dirty="0"/>
              <a:t>, </a:t>
            </a:r>
          </a:p>
          <a:p>
            <a:pPr marL="0" indent="1524000">
              <a:buNone/>
            </a:pPr>
            <a:r>
              <a:rPr lang="en-US" altLang="ko-KR" dirty="0"/>
              <a:t> </a:t>
            </a:r>
            <a:r>
              <a:rPr lang="ko-KR" altLang="en-US" dirty="0" err="1"/>
              <a:t>사과떡</a:t>
            </a:r>
            <a:r>
              <a:rPr lang="en-US" altLang="ko-KR" dirty="0"/>
              <a:t>, </a:t>
            </a:r>
            <a:r>
              <a:rPr lang="ko-KR" altLang="en-US" dirty="0"/>
              <a:t>사과튀김</a:t>
            </a:r>
            <a:r>
              <a:rPr lang="en-US" altLang="ko-KR" dirty="0"/>
              <a:t>, </a:t>
            </a:r>
            <a:r>
              <a:rPr lang="ko-KR" altLang="en-US" dirty="0" err="1"/>
              <a:t>사과술</a:t>
            </a:r>
            <a:r>
              <a:rPr lang="ko-KR" altLang="en-US" dirty="0"/>
              <a:t> 등 음식체험</a:t>
            </a:r>
            <a:endParaRPr lang="en-US" altLang="ko-KR" dirty="0"/>
          </a:p>
          <a:p>
            <a:r>
              <a:rPr lang="ko-KR" altLang="en-US" dirty="0"/>
              <a:t>주요활동 </a:t>
            </a:r>
            <a:r>
              <a:rPr lang="en-US" altLang="ko-KR" dirty="0"/>
              <a:t>: </a:t>
            </a:r>
            <a:r>
              <a:rPr lang="ko-KR" altLang="en-US" dirty="0"/>
              <a:t>농번기 적과 작업</a:t>
            </a:r>
            <a:r>
              <a:rPr lang="en-US" altLang="ko-KR" dirty="0"/>
              <a:t>, </a:t>
            </a:r>
            <a:r>
              <a:rPr lang="ko-KR" altLang="en-US" dirty="0"/>
              <a:t>사과 따기 등 일손 도움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약초 캐기 체험</a:t>
            </a:r>
            <a:r>
              <a:rPr lang="en-US" altLang="ko-KR" dirty="0"/>
              <a:t>, </a:t>
            </a:r>
            <a:r>
              <a:rPr lang="ko-KR" altLang="en-US" dirty="0"/>
              <a:t>주민 단합대회의 외부인 참여 가능 등 다양한 프로그램</a:t>
            </a:r>
            <a:endParaRPr lang="en-US" altLang="ko-KR" dirty="0"/>
          </a:p>
        </p:txBody>
      </p:sp>
      <p:pic>
        <p:nvPicPr>
          <p:cNvPr id="32" name="Picture 11">
            <a:extLst>
              <a:ext uri="{FF2B5EF4-FFF2-40B4-BE49-F238E27FC236}">
                <a16:creationId xmlns:a16="http://schemas.microsoft.com/office/drawing/2014/main" id="{CE3D3E83-4D61-429D-B972-D81A3D76A6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23"/>
          <a:stretch/>
        </p:blipFill>
        <p:spPr>
          <a:xfrm>
            <a:off x="7638733" y="1470858"/>
            <a:ext cx="4183086" cy="156015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4" name="Picture 13">
            <a:extLst>
              <a:ext uri="{FF2B5EF4-FFF2-40B4-BE49-F238E27FC236}">
                <a16:creationId xmlns:a16="http://schemas.microsoft.com/office/drawing/2014/main" id="{F37CAA75-AF4B-480F-9802-98D4A4835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8733" y="4101252"/>
            <a:ext cx="1835912" cy="2445131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5" name="Picture 15">
            <a:extLst>
              <a:ext uri="{FF2B5EF4-FFF2-40B4-BE49-F238E27FC236}">
                <a16:creationId xmlns:a16="http://schemas.microsoft.com/office/drawing/2014/main" id="{1E7349AA-C04C-4C9D-A343-34DAF29B65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5438" y="4137574"/>
            <a:ext cx="2286381" cy="240880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8" name="Object 5">
            <a:extLst>
              <a:ext uri="{FF2B5EF4-FFF2-40B4-BE49-F238E27FC236}">
                <a16:creationId xmlns:a16="http://schemas.microsoft.com/office/drawing/2014/main" id="{6B4AAE16-C928-4B3B-B785-37EFFBF97880}"/>
              </a:ext>
            </a:extLst>
          </p:cNvPr>
          <p:cNvSpPr txBox="1"/>
          <p:nvPr/>
        </p:nvSpPr>
        <p:spPr>
          <a:xfrm>
            <a:off x="370181" y="3922130"/>
            <a:ext cx="5413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dirty="0"/>
              <a:t>횡성제철꾸러미</a:t>
            </a:r>
            <a:r>
              <a:rPr lang="en-US" altLang="ko-KR" sz="1800" dirty="0"/>
              <a:t>(</a:t>
            </a:r>
            <a:r>
              <a:rPr lang="ko-KR" altLang="en-US" sz="1800" dirty="0"/>
              <a:t>전국여성농민회</a:t>
            </a:r>
            <a:r>
              <a:rPr lang="en-US" altLang="ko-KR" sz="1800" dirty="0"/>
              <a:t>) </a:t>
            </a:r>
            <a:r>
              <a:rPr lang="en-US" altLang="ko-KR" dirty="0"/>
              <a:t>(</a:t>
            </a:r>
            <a:r>
              <a:rPr lang="ko-KR" altLang="en-US" dirty="0"/>
              <a:t>농산물 직거래</a:t>
            </a:r>
            <a:r>
              <a:rPr lang="en-US" altLang="ko-KR" dirty="0"/>
              <a:t>)</a:t>
            </a:r>
            <a:endParaRPr lang="en-US" altLang="ko-KR" sz="1800" dirty="0"/>
          </a:p>
        </p:txBody>
      </p:sp>
      <p:sp>
        <p:nvSpPr>
          <p:cNvPr id="49" name="Object 5">
            <a:extLst>
              <a:ext uri="{FF2B5EF4-FFF2-40B4-BE49-F238E27FC236}">
                <a16:creationId xmlns:a16="http://schemas.microsoft.com/office/drawing/2014/main" id="{50659EF1-4D7D-4391-9521-31714543C902}"/>
              </a:ext>
            </a:extLst>
          </p:cNvPr>
          <p:cNvSpPr txBox="1"/>
          <p:nvPr/>
        </p:nvSpPr>
        <p:spPr>
          <a:xfrm>
            <a:off x="370181" y="4291462"/>
            <a:ext cx="7233070" cy="2312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기본방향 </a:t>
            </a:r>
            <a:r>
              <a:rPr lang="en-US" altLang="ko-KR" dirty="0"/>
              <a:t>: </a:t>
            </a:r>
            <a:r>
              <a:rPr lang="ko-KR" altLang="en-US" dirty="0"/>
              <a:t>농산물 직거래를 통한 소득증진</a:t>
            </a:r>
            <a:endParaRPr lang="en-US" altLang="ko-KR" dirty="0"/>
          </a:p>
          <a:p>
            <a:r>
              <a:rPr lang="ko-KR" altLang="en-US" dirty="0"/>
              <a:t>사업주체 </a:t>
            </a:r>
            <a:r>
              <a:rPr lang="en-US" altLang="ko-KR" dirty="0"/>
              <a:t>: </a:t>
            </a:r>
            <a:r>
              <a:rPr lang="ko-KR" altLang="en-US" dirty="0"/>
              <a:t>언니네텃밭 여성 </a:t>
            </a:r>
            <a:r>
              <a:rPr lang="ko-KR" altLang="en-US" dirty="0" err="1"/>
              <a:t>농민생산자협동조합</a:t>
            </a:r>
            <a:r>
              <a:rPr lang="en-US" altLang="ko-KR" dirty="0"/>
              <a:t>, </a:t>
            </a:r>
            <a:r>
              <a:rPr lang="ko-KR" altLang="en-US" dirty="0"/>
              <a:t>소비자 단체</a:t>
            </a:r>
            <a:endParaRPr lang="en-US" altLang="ko-KR" dirty="0"/>
          </a:p>
          <a:p>
            <a:r>
              <a:rPr lang="ko-KR" altLang="en-US" dirty="0"/>
              <a:t>운영방법 </a:t>
            </a:r>
            <a:r>
              <a:rPr lang="en-US" altLang="ko-KR" dirty="0"/>
              <a:t>: 1</a:t>
            </a:r>
            <a:r>
              <a:rPr lang="ko-KR" altLang="en-US" dirty="0"/>
              <a:t>주일에 </a:t>
            </a:r>
            <a:r>
              <a:rPr lang="en-US" altLang="ko-KR" dirty="0"/>
              <a:t>1</a:t>
            </a:r>
            <a:r>
              <a:rPr lang="ko-KR" altLang="en-US" dirty="0"/>
              <a:t>회</a:t>
            </a:r>
            <a:r>
              <a:rPr lang="en-US" altLang="ko-KR" dirty="0"/>
              <a:t>, </a:t>
            </a:r>
            <a:r>
              <a:rPr lang="ko-KR" altLang="en-US" dirty="0"/>
              <a:t>한달에 총</a:t>
            </a:r>
            <a:r>
              <a:rPr lang="en-US" altLang="ko-KR" dirty="0"/>
              <a:t> 4</a:t>
            </a:r>
            <a:r>
              <a:rPr lang="ko-KR" altLang="en-US" dirty="0"/>
              <a:t>회 제철꾸러미 배송</a:t>
            </a:r>
            <a:endParaRPr lang="en-US" altLang="ko-KR" dirty="0"/>
          </a:p>
          <a:p>
            <a:pPr marL="0" indent="1168400">
              <a:buNone/>
            </a:pPr>
            <a:r>
              <a:rPr lang="en-US" altLang="ko-KR" dirty="0"/>
              <a:t>1</a:t>
            </a:r>
            <a:r>
              <a:rPr lang="ko-KR" altLang="en-US" dirty="0"/>
              <a:t>년에 한번 소비자가 생산자를 방문하여 농사계획 공동수립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꾸러미 상자 내에 편지를 동봉하여 각 품목별 요리법 제시</a:t>
            </a:r>
            <a:endParaRPr lang="en-US" altLang="ko-KR" dirty="0"/>
          </a:p>
          <a:p>
            <a:r>
              <a:rPr lang="ko-KR" altLang="en-US" dirty="0"/>
              <a:t>주요활동 </a:t>
            </a:r>
            <a:r>
              <a:rPr lang="en-US" altLang="ko-KR" dirty="0"/>
              <a:t>: </a:t>
            </a:r>
            <a:r>
              <a:rPr lang="ko-KR" altLang="en-US" dirty="0"/>
              <a:t>친환경 농사방식 채택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월 </a:t>
            </a:r>
            <a:r>
              <a:rPr lang="en-US" altLang="ko-KR" dirty="0"/>
              <a:t>4</a:t>
            </a:r>
            <a:r>
              <a:rPr lang="ko-KR" altLang="en-US" dirty="0"/>
              <a:t>회 제철 농산물로 이루어진 제철꾸러미 상자를 소비자 회원에게 배송</a:t>
            </a:r>
            <a:endParaRPr lang="en-US" altLang="ko-KR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FC596FE-602D-48C8-883B-D5F75A1C302F}"/>
              </a:ext>
            </a:extLst>
          </p:cNvPr>
          <p:cNvSpPr txBox="1"/>
          <p:nvPr/>
        </p:nvSpPr>
        <p:spPr>
          <a:xfrm>
            <a:off x="7638733" y="1255414"/>
            <a:ext cx="16594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농촌 </a:t>
            </a:r>
            <a:r>
              <a:rPr lang="en-US" altLang="ko-KR" b="1" dirty="0"/>
              <a:t>1</a:t>
            </a:r>
            <a:r>
              <a:rPr lang="ko-KR" altLang="en-US" b="1" dirty="0"/>
              <a:t>사 </a:t>
            </a:r>
            <a:r>
              <a:rPr lang="en-US" altLang="ko-KR" b="1" dirty="0"/>
              <a:t>1</a:t>
            </a:r>
            <a:r>
              <a:rPr lang="ko-KR" altLang="en-US" b="1" dirty="0"/>
              <a:t>촌 </a:t>
            </a:r>
            <a:r>
              <a:rPr lang="ko-KR" altLang="en-US" b="1" dirty="0" err="1"/>
              <a:t>바리실</a:t>
            </a:r>
            <a:r>
              <a:rPr lang="ko-KR" altLang="en-US" b="1" dirty="0"/>
              <a:t> 마을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C56174A-B015-4F1E-9413-D297D1462A89}"/>
              </a:ext>
            </a:extLst>
          </p:cNvPr>
          <p:cNvSpPr txBox="1"/>
          <p:nvPr/>
        </p:nvSpPr>
        <p:spPr>
          <a:xfrm>
            <a:off x="7638733" y="3891353"/>
            <a:ext cx="112723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제철꾸러미 상품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B47CB72-DF5A-48E3-B92A-A3DF5285873D}"/>
              </a:ext>
            </a:extLst>
          </p:cNvPr>
          <p:cNvSpPr txBox="1"/>
          <p:nvPr/>
        </p:nvSpPr>
        <p:spPr>
          <a:xfrm>
            <a:off x="9535438" y="3891353"/>
            <a:ext cx="142859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제철꾸러미 가공 현장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8FCFCFF8-6825-47AC-9DD6-3F913A26C6B6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4DDADFD1-29AA-4BB1-ABE0-6A10963A00F8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48D158D1-2A28-472B-B988-D712C6F2E364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E1AF2AE7-922E-42CC-AB58-7DCB27205B71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32C73B79-8F0F-43BB-82E9-DAC5948B47C2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2CB9B823-BC08-4D92-8D1B-DD7673441E37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4808288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35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4214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04. </a:t>
            </a:r>
            <a:r>
              <a:rPr lang="ko-KR" altLang="en-US" sz="2400" b="1" dirty="0"/>
              <a:t>사례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국내외 </a:t>
            </a:r>
            <a:r>
              <a:rPr lang="ko-KR" altLang="en-US" sz="1400" b="1" dirty="0" err="1"/>
              <a:t>도농교류</a:t>
            </a:r>
            <a:r>
              <a:rPr lang="ko-KR" altLang="en-US" sz="1400" b="1" dirty="0"/>
              <a:t> 사례 분석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1" y="1255414"/>
            <a:ext cx="4333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3) </a:t>
            </a:r>
            <a:r>
              <a:rPr lang="ko-KR" altLang="en-US" sz="1800" dirty="0" err="1"/>
              <a:t>미시마마치</a:t>
            </a:r>
            <a:r>
              <a:rPr lang="ko-KR" altLang="en-US" sz="1800" dirty="0"/>
              <a:t> 생활공예관 </a:t>
            </a:r>
            <a:r>
              <a:rPr lang="en-US" altLang="ko-KR" dirty="0"/>
              <a:t>(</a:t>
            </a:r>
            <a:r>
              <a:rPr lang="ko-KR" altLang="en-US" dirty="0"/>
              <a:t>산촌생태마을</a:t>
            </a:r>
            <a:r>
              <a:rPr lang="en-US" altLang="ko-KR" dirty="0"/>
              <a:t>)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1" y="1624746"/>
            <a:ext cx="5941050" cy="1989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기본방향 </a:t>
            </a:r>
            <a:r>
              <a:rPr lang="en-US" altLang="ko-KR" dirty="0"/>
              <a:t>: </a:t>
            </a:r>
            <a:r>
              <a:rPr lang="ko-KR" altLang="en-US" dirty="0"/>
              <a:t>생활공예를 통한 </a:t>
            </a:r>
            <a:r>
              <a:rPr lang="ko-KR" altLang="en-US" dirty="0" err="1"/>
              <a:t>도농교류</a:t>
            </a:r>
            <a:r>
              <a:rPr lang="ko-KR" altLang="en-US" dirty="0"/>
              <a:t> 활성화</a:t>
            </a:r>
            <a:endParaRPr lang="en-US" altLang="ko-KR" dirty="0"/>
          </a:p>
          <a:p>
            <a:r>
              <a:rPr lang="ko-KR" altLang="en-US" dirty="0"/>
              <a:t>세부 프로그램 </a:t>
            </a:r>
            <a:r>
              <a:rPr lang="en-US" altLang="ko-KR" dirty="0"/>
              <a:t>: </a:t>
            </a:r>
            <a:r>
              <a:rPr lang="ko-KR" altLang="en-US" dirty="0"/>
              <a:t>공예체험</a:t>
            </a:r>
            <a:r>
              <a:rPr lang="en-US" altLang="ko-KR" dirty="0"/>
              <a:t>, </a:t>
            </a:r>
            <a:r>
              <a:rPr lang="ko-KR" altLang="en-US" dirty="0"/>
              <a:t>겨울철 공예프로그램</a:t>
            </a:r>
            <a:r>
              <a:rPr lang="en-US" altLang="ko-KR" dirty="0"/>
              <a:t>, </a:t>
            </a:r>
            <a:r>
              <a:rPr lang="ko-KR" altLang="en-US" dirty="0" err="1"/>
              <a:t>생활공예품전</a:t>
            </a:r>
            <a:r>
              <a:rPr lang="ko-KR" altLang="en-US" dirty="0"/>
              <a:t> 개최</a:t>
            </a:r>
            <a:r>
              <a:rPr lang="en-US" altLang="ko-KR" dirty="0"/>
              <a:t> </a:t>
            </a:r>
          </a:p>
          <a:p>
            <a:pPr marL="0" indent="1524000">
              <a:buNone/>
            </a:pPr>
            <a:r>
              <a:rPr lang="ko-KR" altLang="en-US" dirty="0"/>
              <a:t> 공</a:t>
            </a:r>
            <a:r>
              <a:rPr lang="en-US" altLang="ko-KR" dirty="0"/>
              <a:t>·</a:t>
            </a:r>
            <a:r>
              <a:rPr lang="ko-KR" altLang="en-US" dirty="0"/>
              <a:t>민관 및 학교와 연계한 공예</a:t>
            </a:r>
            <a:endParaRPr lang="en-US" altLang="ko-KR" dirty="0"/>
          </a:p>
          <a:p>
            <a:r>
              <a:rPr lang="ko-KR" altLang="en-US" dirty="0"/>
              <a:t>주요활동 </a:t>
            </a:r>
            <a:r>
              <a:rPr lang="en-US" altLang="ko-KR" dirty="0"/>
              <a:t>: </a:t>
            </a:r>
            <a:r>
              <a:rPr lang="ko-KR" altLang="en-US" dirty="0" err="1"/>
              <a:t>미시마마치</a:t>
            </a:r>
            <a:r>
              <a:rPr lang="ko-KR" altLang="en-US" dirty="0"/>
              <a:t> 전통적 생활용구 제작기술방법의 공예 보급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품질</a:t>
            </a:r>
            <a:r>
              <a:rPr lang="en-US" altLang="ko-KR" dirty="0"/>
              <a:t>·</a:t>
            </a:r>
            <a:r>
              <a:rPr lang="ko-KR" altLang="en-US" dirty="0" err="1"/>
              <a:t>가격등의</a:t>
            </a:r>
            <a:r>
              <a:rPr lang="ko-KR" altLang="en-US" dirty="0"/>
              <a:t> 고나리체제를 정비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여가와 경제효과 양면에서 생활공예운동을 전개</a:t>
            </a:r>
            <a:endParaRPr lang="en-US" altLang="ko-KR" dirty="0"/>
          </a:p>
        </p:txBody>
      </p:sp>
      <p:sp>
        <p:nvSpPr>
          <p:cNvPr id="48" name="Object 5">
            <a:extLst>
              <a:ext uri="{FF2B5EF4-FFF2-40B4-BE49-F238E27FC236}">
                <a16:creationId xmlns:a16="http://schemas.microsoft.com/office/drawing/2014/main" id="{6B4AAE16-C928-4B3B-B785-37EFFBF97880}"/>
              </a:ext>
            </a:extLst>
          </p:cNvPr>
          <p:cNvSpPr txBox="1"/>
          <p:nvPr/>
        </p:nvSpPr>
        <p:spPr>
          <a:xfrm>
            <a:off x="370181" y="3922130"/>
            <a:ext cx="5936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4) </a:t>
            </a:r>
            <a:r>
              <a:rPr lang="ko-KR" altLang="en-US" sz="1800" dirty="0"/>
              <a:t>나가노 현 </a:t>
            </a:r>
            <a:r>
              <a:rPr lang="ko-KR" altLang="en-US" sz="1800" dirty="0" err="1"/>
              <a:t>오이시학교</a:t>
            </a:r>
            <a:r>
              <a:rPr lang="en-US" altLang="ko-KR" sz="1800" dirty="0"/>
              <a:t>(</a:t>
            </a:r>
            <a:r>
              <a:rPr lang="ko-KR" altLang="en-US" sz="1800" dirty="0"/>
              <a:t>맛있는 학교</a:t>
            </a:r>
            <a:r>
              <a:rPr lang="en-US" altLang="ko-KR" sz="1800" dirty="0"/>
              <a:t>) </a:t>
            </a:r>
            <a:r>
              <a:rPr lang="en-US" altLang="ko-KR" dirty="0"/>
              <a:t>(</a:t>
            </a:r>
            <a:r>
              <a:rPr lang="ko-KR" altLang="en-US" dirty="0"/>
              <a:t>新 문화공간 조성</a:t>
            </a:r>
            <a:r>
              <a:rPr lang="en-US" altLang="ko-KR" dirty="0"/>
              <a:t>)</a:t>
            </a:r>
            <a:endParaRPr lang="en-US" altLang="ko-KR" sz="1800" dirty="0"/>
          </a:p>
        </p:txBody>
      </p:sp>
      <p:sp>
        <p:nvSpPr>
          <p:cNvPr id="49" name="Object 5">
            <a:extLst>
              <a:ext uri="{FF2B5EF4-FFF2-40B4-BE49-F238E27FC236}">
                <a16:creationId xmlns:a16="http://schemas.microsoft.com/office/drawing/2014/main" id="{50659EF1-4D7D-4391-9521-31714543C902}"/>
              </a:ext>
            </a:extLst>
          </p:cNvPr>
          <p:cNvSpPr txBox="1"/>
          <p:nvPr/>
        </p:nvSpPr>
        <p:spPr>
          <a:xfrm>
            <a:off x="370181" y="4291462"/>
            <a:ext cx="6559809" cy="2312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기본방향 </a:t>
            </a:r>
            <a:r>
              <a:rPr lang="en-US" altLang="ko-KR" dirty="0"/>
              <a:t>: </a:t>
            </a:r>
            <a:r>
              <a:rPr lang="ko-KR" altLang="en-US" dirty="0"/>
              <a:t>新 문화공간 조성</a:t>
            </a:r>
            <a:endParaRPr lang="en-US" altLang="ko-KR" dirty="0"/>
          </a:p>
          <a:p>
            <a:r>
              <a:rPr lang="ko-KR" altLang="en-US" dirty="0"/>
              <a:t>사업주체 </a:t>
            </a:r>
            <a:r>
              <a:rPr lang="en-US" altLang="ko-KR" dirty="0"/>
              <a:t>: </a:t>
            </a:r>
            <a:r>
              <a:rPr lang="ko-KR" altLang="en-US" dirty="0"/>
              <a:t>나가노 현</a:t>
            </a:r>
            <a:r>
              <a:rPr lang="en-US" altLang="ko-KR" dirty="0"/>
              <a:t>·</a:t>
            </a:r>
            <a:r>
              <a:rPr lang="ko-KR" altLang="en-US" dirty="0"/>
              <a:t>시 </a:t>
            </a:r>
            <a:r>
              <a:rPr lang="en-US" altLang="ko-KR" dirty="0"/>
              <a:t>(</a:t>
            </a:r>
            <a:r>
              <a:rPr lang="ko-KR" altLang="en-US" dirty="0"/>
              <a:t>주식회사 형태로 시장이 대표이사를 겸직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세부 프로그램 </a:t>
            </a:r>
            <a:r>
              <a:rPr lang="en-US" altLang="ko-KR" dirty="0"/>
              <a:t>: </a:t>
            </a:r>
            <a:r>
              <a:rPr lang="ko-KR" altLang="en-US" dirty="0"/>
              <a:t>지역농산물 판매장</a:t>
            </a:r>
            <a:r>
              <a:rPr lang="en-US" altLang="ko-KR" dirty="0"/>
              <a:t>, </a:t>
            </a:r>
            <a:r>
              <a:rPr lang="ko-KR" altLang="en-US" dirty="0"/>
              <a:t>온천 및 숙박시설</a:t>
            </a:r>
            <a:r>
              <a:rPr lang="en-US" altLang="ko-KR" dirty="0"/>
              <a:t>, </a:t>
            </a:r>
            <a:r>
              <a:rPr lang="ko-KR" altLang="en-US" dirty="0"/>
              <a:t>제빵 공장</a:t>
            </a:r>
            <a:r>
              <a:rPr lang="en-US" altLang="ko-KR" dirty="0"/>
              <a:t> </a:t>
            </a:r>
            <a:r>
              <a:rPr lang="ko-KR" altLang="en-US" dirty="0"/>
              <a:t>등</a:t>
            </a:r>
            <a:endParaRPr lang="en-US" altLang="ko-KR" dirty="0"/>
          </a:p>
          <a:p>
            <a:r>
              <a:rPr lang="ko-KR" altLang="en-US" dirty="0"/>
              <a:t>주요활동 </a:t>
            </a:r>
            <a:r>
              <a:rPr lang="en-US" altLang="ko-KR" dirty="0"/>
              <a:t>: </a:t>
            </a:r>
            <a:r>
              <a:rPr lang="ko-KR" altLang="en-US" dirty="0"/>
              <a:t>지역농산물 판매장</a:t>
            </a:r>
            <a:r>
              <a:rPr lang="en-US" altLang="ko-KR" dirty="0"/>
              <a:t>, </a:t>
            </a:r>
            <a:r>
              <a:rPr lang="ko-KR" altLang="en-US" dirty="0"/>
              <a:t>숙박시설</a:t>
            </a:r>
            <a:r>
              <a:rPr lang="en-US" altLang="ko-KR" dirty="0"/>
              <a:t>, </a:t>
            </a:r>
            <a:r>
              <a:rPr lang="ko-KR" altLang="en-US" dirty="0"/>
              <a:t>박물관</a:t>
            </a:r>
            <a:r>
              <a:rPr lang="en-US" altLang="ko-KR" dirty="0"/>
              <a:t> </a:t>
            </a:r>
            <a:r>
              <a:rPr lang="ko-KR" altLang="en-US" dirty="0"/>
              <a:t>등 </a:t>
            </a:r>
            <a:r>
              <a:rPr lang="en-US" altLang="ko-KR" dirty="0"/>
              <a:t>6</a:t>
            </a:r>
            <a:r>
              <a:rPr lang="ko-KR" altLang="en-US" dirty="0"/>
              <a:t>개 분야 운영</a:t>
            </a:r>
            <a:endParaRPr lang="en-US" altLang="ko-KR" dirty="0"/>
          </a:p>
          <a:p>
            <a:pPr marL="0" indent="1168400">
              <a:buNone/>
            </a:pPr>
            <a:r>
              <a:rPr lang="en-US" altLang="ko-KR" dirty="0"/>
              <a:t>20</a:t>
            </a:r>
            <a:r>
              <a:rPr lang="ko-KR" altLang="en-US" dirty="0"/>
              <a:t>년 전 폐교된 공간을 새로운 지역경제 중심으로 개발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지역주민의 참여가 없는 것이 특색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연간 </a:t>
            </a:r>
            <a:r>
              <a:rPr lang="en-US" altLang="ko-KR" dirty="0"/>
              <a:t>10</a:t>
            </a:r>
            <a:r>
              <a:rPr lang="ko-KR" altLang="en-US" dirty="0"/>
              <a:t>만명의 외지인 방문하여 매출액의 </a:t>
            </a:r>
            <a:r>
              <a:rPr lang="en-US" altLang="ko-KR" dirty="0"/>
              <a:t>1%</a:t>
            </a:r>
            <a:r>
              <a:rPr lang="ko-KR" altLang="en-US" dirty="0"/>
              <a:t>정도의 흑자로 운영</a:t>
            </a:r>
            <a:endParaRPr lang="en-US" altLang="ko-KR" dirty="0"/>
          </a:p>
        </p:txBody>
      </p:sp>
      <p:pic>
        <p:nvPicPr>
          <p:cNvPr id="26" name="Picture 17">
            <a:extLst>
              <a:ext uri="{FF2B5EF4-FFF2-40B4-BE49-F238E27FC236}">
                <a16:creationId xmlns:a16="http://schemas.microsoft.com/office/drawing/2014/main" id="{64C59597-E005-4C1B-904E-96472AEB6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3783" y="1602804"/>
            <a:ext cx="2339975" cy="1583944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1" name="Picture 19">
            <a:extLst>
              <a:ext uri="{FF2B5EF4-FFF2-40B4-BE49-F238E27FC236}">
                <a16:creationId xmlns:a16="http://schemas.microsoft.com/office/drawing/2014/main" id="{C684D77B-F584-42F3-98AA-BF6EE7B147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1844" y="1602804"/>
            <a:ext cx="2339975" cy="1583944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3" name="Picture 21">
            <a:extLst>
              <a:ext uri="{FF2B5EF4-FFF2-40B4-BE49-F238E27FC236}">
                <a16:creationId xmlns:a16="http://schemas.microsoft.com/office/drawing/2014/main" id="{F3DA2E98-B371-483D-858F-2361238013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3783" y="4672675"/>
            <a:ext cx="2339975" cy="1763446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4" name="Picture 23">
            <a:extLst>
              <a:ext uri="{FF2B5EF4-FFF2-40B4-BE49-F238E27FC236}">
                <a16:creationId xmlns:a16="http://schemas.microsoft.com/office/drawing/2014/main" id="{CAD0A9DE-01F6-43FE-A0D6-68A1BB7C3E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81844" y="4672675"/>
            <a:ext cx="2339975" cy="176344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96C30974-51F8-46D0-8BD3-21B5FD10DA0D}"/>
              </a:ext>
            </a:extLst>
          </p:cNvPr>
          <p:cNvSpPr txBox="1"/>
          <p:nvPr/>
        </p:nvSpPr>
        <p:spPr>
          <a:xfrm>
            <a:off x="7013783" y="1356583"/>
            <a:ext cx="112723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생활공예관 내부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41FC3AF-2266-475E-B794-2D5AC54754B9}"/>
              </a:ext>
            </a:extLst>
          </p:cNvPr>
          <p:cNvSpPr txBox="1"/>
          <p:nvPr/>
        </p:nvSpPr>
        <p:spPr>
          <a:xfrm>
            <a:off x="9481844" y="1356583"/>
            <a:ext cx="12554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생활공예체험 현장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A822E12-F55B-44C9-8FA8-05E7649735D6}"/>
              </a:ext>
            </a:extLst>
          </p:cNvPr>
          <p:cNvSpPr txBox="1"/>
          <p:nvPr/>
        </p:nvSpPr>
        <p:spPr>
          <a:xfrm>
            <a:off x="7013783" y="4426454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문화공간 외부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5C9CA5C-FF20-412D-85B7-D4DB2F140C2F}"/>
              </a:ext>
            </a:extLst>
          </p:cNvPr>
          <p:cNvSpPr txBox="1"/>
          <p:nvPr/>
        </p:nvSpPr>
        <p:spPr>
          <a:xfrm>
            <a:off x="9481844" y="4426454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문화공간 내부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3741ABCB-A47B-407C-A89A-99AA8930E01F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F7E88124-51D5-45D9-9F8A-3F78B74EDA71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56AB4BCE-0962-4224-9C35-A64EC33DE91C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14F0AF05-6F40-41CC-802F-36CB028F96DA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A4CAF767-EC52-42B6-8945-EEEEDFFFB175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3" name="내용 개체 틀 8">
            <a:extLst>
              <a:ext uri="{FF2B5EF4-FFF2-40B4-BE49-F238E27FC236}">
                <a16:creationId xmlns:a16="http://schemas.microsoft.com/office/drawing/2014/main" id="{E10D2DAE-F34C-404A-9D07-794A4F98A733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23336899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7">
            <a:extLst>
              <a:ext uri="{FF2B5EF4-FFF2-40B4-BE49-F238E27FC236}">
                <a16:creationId xmlns:a16="http://schemas.microsoft.com/office/drawing/2014/main" id="{16FEA561-81E4-4D5C-9BF8-B6F376B93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1948" y="4252178"/>
            <a:ext cx="2011706" cy="231287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36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780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04. </a:t>
            </a:r>
            <a:r>
              <a:rPr lang="ko-KR" altLang="en-US" sz="2400" b="1" dirty="0"/>
              <a:t>사례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국내외 치유관광산업 사례 분석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1" y="1255414"/>
            <a:ext cx="4594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1) </a:t>
            </a:r>
            <a:r>
              <a:rPr lang="ko-KR" altLang="en-US" sz="1800" dirty="0"/>
              <a:t>스위스 취리히 자연 </a:t>
            </a:r>
            <a:r>
              <a:rPr lang="ko-KR" altLang="en-US" sz="1800" dirty="0" err="1"/>
              <a:t>숲공원</a:t>
            </a:r>
            <a:r>
              <a:rPr lang="ko-KR" altLang="en-US" sz="1800" dirty="0"/>
              <a:t> </a:t>
            </a:r>
            <a:r>
              <a:rPr lang="en-US" altLang="ko-KR" dirty="0"/>
              <a:t>(</a:t>
            </a:r>
            <a:r>
              <a:rPr lang="ko-KR" altLang="en-US" dirty="0"/>
              <a:t>숲 치유관광</a:t>
            </a:r>
            <a:r>
              <a:rPr lang="en-US" altLang="ko-KR" dirty="0"/>
              <a:t>)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1" y="1624746"/>
            <a:ext cx="6587060" cy="1989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기본방향 </a:t>
            </a:r>
            <a:r>
              <a:rPr lang="en-US" altLang="ko-KR" dirty="0"/>
              <a:t>: </a:t>
            </a:r>
            <a:r>
              <a:rPr lang="ko-KR" altLang="en-US" dirty="0"/>
              <a:t>숲 치유관광</a:t>
            </a:r>
            <a:endParaRPr lang="en-US" altLang="ko-KR" dirty="0"/>
          </a:p>
          <a:p>
            <a:r>
              <a:rPr lang="ko-KR" altLang="en-US" dirty="0"/>
              <a:t>사업주체 </a:t>
            </a:r>
            <a:r>
              <a:rPr lang="en-US" altLang="ko-KR" dirty="0"/>
              <a:t>: ‘</a:t>
            </a:r>
            <a:r>
              <a:rPr lang="ko-KR" altLang="en-US" dirty="0"/>
              <a:t>재단법인 취리히 자연 숲 공원</a:t>
            </a:r>
            <a:r>
              <a:rPr lang="en-US" altLang="ko-KR" dirty="0"/>
              <a:t>’</a:t>
            </a:r>
          </a:p>
          <a:p>
            <a:r>
              <a:rPr lang="ko-KR" altLang="en-US" dirty="0"/>
              <a:t>세부 프로그램 </a:t>
            </a:r>
            <a:r>
              <a:rPr lang="en-US" altLang="ko-KR" dirty="0"/>
              <a:t>: </a:t>
            </a:r>
            <a:r>
              <a:rPr lang="ko-KR" altLang="en-US" dirty="0"/>
              <a:t>노르딕 워킹</a:t>
            </a:r>
            <a:r>
              <a:rPr lang="en-US" altLang="ko-KR" dirty="0"/>
              <a:t>, </a:t>
            </a:r>
            <a:r>
              <a:rPr lang="ko-KR" altLang="en-US" dirty="0"/>
              <a:t>멧돼지와 짧은 만남</a:t>
            </a:r>
            <a:r>
              <a:rPr lang="en-US" altLang="ko-KR" dirty="0"/>
              <a:t>, </a:t>
            </a:r>
            <a:r>
              <a:rPr lang="ko-KR" altLang="en-US" dirty="0"/>
              <a:t>매 사냥 프로그램 등</a:t>
            </a:r>
            <a:endParaRPr lang="en-US" altLang="ko-KR" dirty="0"/>
          </a:p>
          <a:p>
            <a:r>
              <a:rPr lang="ko-KR" altLang="en-US" dirty="0"/>
              <a:t>주요활동 </a:t>
            </a:r>
            <a:r>
              <a:rPr lang="en-US" altLang="ko-KR" dirty="0"/>
              <a:t>: </a:t>
            </a:r>
            <a:r>
              <a:rPr lang="ko-KR" altLang="en-US" dirty="0"/>
              <a:t>망아지와 숲길을 걸으며 자연과 동화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곰</a:t>
            </a:r>
            <a:r>
              <a:rPr lang="en-US" altLang="ko-KR" dirty="0"/>
              <a:t>, </a:t>
            </a:r>
            <a:r>
              <a:rPr lang="ko-KR" altLang="en-US" dirty="0"/>
              <a:t>멧돼지</a:t>
            </a:r>
            <a:r>
              <a:rPr lang="en-US" altLang="ko-KR" dirty="0"/>
              <a:t>, </a:t>
            </a:r>
            <a:r>
              <a:rPr lang="ko-KR" altLang="en-US" dirty="0"/>
              <a:t>산양</a:t>
            </a:r>
            <a:r>
              <a:rPr lang="en-US" altLang="ko-KR" dirty="0"/>
              <a:t>, </a:t>
            </a:r>
            <a:r>
              <a:rPr lang="ko-KR" altLang="en-US" dirty="0"/>
              <a:t>늑대 등 동물을 활용한 프로그램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직원들 스스로 프로그램 위원회를 개설하여 치유프로그램을 개발</a:t>
            </a:r>
            <a:endParaRPr lang="en-US" altLang="ko-KR" dirty="0"/>
          </a:p>
        </p:txBody>
      </p:sp>
      <p:sp>
        <p:nvSpPr>
          <p:cNvPr id="48" name="Object 5">
            <a:extLst>
              <a:ext uri="{FF2B5EF4-FFF2-40B4-BE49-F238E27FC236}">
                <a16:creationId xmlns:a16="http://schemas.microsoft.com/office/drawing/2014/main" id="{6B4AAE16-C928-4B3B-B785-37EFFBF97880}"/>
              </a:ext>
            </a:extLst>
          </p:cNvPr>
          <p:cNvSpPr txBox="1"/>
          <p:nvPr/>
        </p:nvSpPr>
        <p:spPr>
          <a:xfrm>
            <a:off x="370181" y="3922130"/>
            <a:ext cx="4512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dirty="0"/>
              <a:t>일본 </a:t>
            </a:r>
            <a:r>
              <a:rPr lang="ko-KR" altLang="en-US" sz="1800" dirty="0" err="1"/>
              <a:t>아카사와</a:t>
            </a:r>
            <a:r>
              <a:rPr lang="ko-KR" altLang="en-US" sz="1800" dirty="0"/>
              <a:t> 자연휴양림 </a:t>
            </a:r>
            <a:r>
              <a:rPr lang="en-US" altLang="ko-KR" dirty="0"/>
              <a:t>(</a:t>
            </a:r>
            <a:r>
              <a:rPr lang="ko-KR" altLang="en-US" dirty="0"/>
              <a:t>숲 치유관광</a:t>
            </a:r>
            <a:r>
              <a:rPr lang="en-US" altLang="ko-KR" dirty="0"/>
              <a:t>)</a:t>
            </a:r>
            <a:endParaRPr lang="en-US" altLang="ko-KR" sz="1800" dirty="0"/>
          </a:p>
        </p:txBody>
      </p:sp>
      <p:sp>
        <p:nvSpPr>
          <p:cNvPr id="49" name="Object 5">
            <a:extLst>
              <a:ext uri="{FF2B5EF4-FFF2-40B4-BE49-F238E27FC236}">
                <a16:creationId xmlns:a16="http://schemas.microsoft.com/office/drawing/2014/main" id="{50659EF1-4D7D-4391-9521-31714543C902}"/>
              </a:ext>
            </a:extLst>
          </p:cNvPr>
          <p:cNvSpPr txBox="1"/>
          <p:nvPr/>
        </p:nvSpPr>
        <p:spPr>
          <a:xfrm>
            <a:off x="370181" y="4291462"/>
            <a:ext cx="5868914" cy="2312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기본방향 </a:t>
            </a:r>
            <a:r>
              <a:rPr lang="en-US" altLang="ko-KR" dirty="0"/>
              <a:t>: </a:t>
            </a:r>
            <a:r>
              <a:rPr lang="ko-KR" altLang="en-US" dirty="0"/>
              <a:t>숲 치유관광</a:t>
            </a:r>
            <a:endParaRPr lang="en-US" altLang="ko-KR" dirty="0"/>
          </a:p>
          <a:p>
            <a:r>
              <a:rPr lang="ko-KR" altLang="en-US" dirty="0"/>
              <a:t>사업주체 </a:t>
            </a:r>
            <a:r>
              <a:rPr lang="en-US" altLang="ko-KR" dirty="0"/>
              <a:t>: </a:t>
            </a:r>
            <a:r>
              <a:rPr lang="ko-KR" altLang="en-US" dirty="0"/>
              <a:t>일본 </a:t>
            </a:r>
            <a:r>
              <a:rPr lang="ko-KR" altLang="en-US" dirty="0" err="1"/>
              <a:t>임야청</a:t>
            </a:r>
            <a:endParaRPr lang="en-US" altLang="ko-KR" dirty="0"/>
          </a:p>
          <a:p>
            <a:r>
              <a:rPr lang="ko-KR" altLang="en-US" dirty="0"/>
              <a:t>세부 프로그램 </a:t>
            </a:r>
            <a:r>
              <a:rPr lang="en-US" altLang="ko-KR" dirty="0"/>
              <a:t>: </a:t>
            </a:r>
            <a:r>
              <a:rPr lang="ko-KR" altLang="en-US" dirty="0"/>
              <a:t>산림철도 걷기</a:t>
            </a:r>
            <a:r>
              <a:rPr lang="en-US" altLang="ko-KR" dirty="0"/>
              <a:t>, </a:t>
            </a:r>
            <a:r>
              <a:rPr lang="ko-KR" altLang="en-US" dirty="0" err="1"/>
              <a:t>테라피독</a:t>
            </a:r>
            <a:r>
              <a:rPr lang="ko-KR" altLang="en-US" dirty="0"/>
              <a:t> 치료프로그램 등</a:t>
            </a:r>
            <a:endParaRPr lang="en-US" altLang="ko-KR" dirty="0"/>
          </a:p>
          <a:p>
            <a:r>
              <a:rPr lang="ko-KR" altLang="en-US" dirty="0"/>
              <a:t>주요활동 </a:t>
            </a:r>
            <a:r>
              <a:rPr lang="en-US" altLang="ko-KR" dirty="0"/>
              <a:t>: </a:t>
            </a:r>
            <a:r>
              <a:rPr lang="ko-KR" altLang="en-US" dirty="0"/>
              <a:t>나고야 등 일본 중부지역 도시민들의 </a:t>
            </a:r>
            <a:r>
              <a:rPr lang="ko-KR" altLang="en-US" dirty="0" err="1"/>
              <a:t>건강휴식처로</a:t>
            </a:r>
            <a:r>
              <a:rPr lang="ko-KR" altLang="en-US" dirty="0"/>
              <a:t> 사용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편백나무 칩으로 로드 포장</a:t>
            </a:r>
            <a:r>
              <a:rPr lang="en-US" altLang="ko-KR" dirty="0"/>
              <a:t> </a:t>
            </a:r>
            <a:r>
              <a:rPr lang="ko-KR" altLang="en-US" dirty="0"/>
              <a:t>등 편안한 치유체험 가능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건강센터 내 체지방</a:t>
            </a:r>
            <a:r>
              <a:rPr lang="en-US" altLang="ko-KR" dirty="0"/>
              <a:t>, </a:t>
            </a:r>
            <a:r>
              <a:rPr lang="ko-KR" altLang="en-US" dirty="0"/>
              <a:t>스트레스 측정기 등 다양한 건강 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체크기기를 구비하여 방문객 스스로 건강상태 확인 가능</a:t>
            </a:r>
            <a:endParaRPr lang="en-US" altLang="ko-KR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A822E12-F55B-44C9-8FA8-05E7649735D6}"/>
              </a:ext>
            </a:extLst>
          </p:cNvPr>
          <p:cNvSpPr txBox="1"/>
          <p:nvPr/>
        </p:nvSpPr>
        <p:spPr>
          <a:xfrm>
            <a:off x="8411948" y="4034467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산림철도 걷기</a:t>
            </a:r>
          </a:p>
        </p:txBody>
      </p:sp>
      <p:pic>
        <p:nvPicPr>
          <p:cNvPr id="32" name="Picture 25">
            <a:extLst>
              <a:ext uri="{FF2B5EF4-FFF2-40B4-BE49-F238E27FC236}">
                <a16:creationId xmlns:a16="http://schemas.microsoft.com/office/drawing/2014/main" id="{98294F01-DFA3-41DF-902B-64C17ECD6A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2867" y="1470856"/>
            <a:ext cx="2669868" cy="21382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9C1A9972-44CC-496B-9D1A-A87E31F8BE77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018A6A8D-9C32-4FD3-ADC9-8A6DF3980A1A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4FB2B8F0-DD3E-4868-8D4A-2C9218543C1C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C5B35DF5-8882-42BD-920B-7CCAA0949E45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CAA66724-9F0E-4B85-BD8C-35B39A3FF781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A2034CCD-AE4B-408A-B309-19AE1FD46B62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C78B6A0-E313-4374-8674-C64071D31C8E}"/>
              </a:ext>
            </a:extLst>
          </p:cNvPr>
          <p:cNvSpPr txBox="1"/>
          <p:nvPr/>
        </p:nvSpPr>
        <p:spPr>
          <a:xfrm>
            <a:off x="8082867" y="1257679"/>
            <a:ext cx="194155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스위스 </a:t>
            </a:r>
            <a:r>
              <a:rPr lang="ko-KR" altLang="en-US" b="1" dirty="0" err="1"/>
              <a:t>자연숲공원의</a:t>
            </a:r>
            <a:r>
              <a:rPr lang="ko-KR" altLang="en-US" b="1" dirty="0"/>
              <a:t> 분포현황</a:t>
            </a:r>
          </a:p>
        </p:txBody>
      </p:sp>
    </p:spTree>
    <p:extLst>
      <p:ext uri="{BB962C8B-B14F-4D97-AF65-F5344CB8AC3E}">
        <p14:creationId xmlns:p14="http://schemas.microsoft.com/office/powerpoint/2010/main" val="10550228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">
            <a:extLst>
              <a:ext uri="{FF2B5EF4-FFF2-40B4-BE49-F238E27FC236}">
                <a16:creationId xmlns:a16="http://schemas.microsoft.com/office/drawing/2014/main" id="{9E1189DD-594C-442C-9594-E3F68C33A4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2868" y="1470857"/>
            <a:ext cx="2669867" cy="213823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37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780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04. </a:t>
            </a:r>
            <a:r>
              <a:rPr lang="ko-KR" altLang="en-US" sz="2400" b="1" dirty="0"/>
              <a:t>사례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국내외 치유관광산업 사례 분석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1" y="1255414"/>
            <a:ext cx="4132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3) </a:t>
            </a:r>
            <a:r>
              <a:rPr lang="ko-KR" altLang="en-US" sz="1800" dirty="0"/>
              <a:t>일본 </a:t>
            </a:r>
            <a:r>
              <a:rPr lang="ko-KR" altLang="en-US" sz="1800" dirty="0" err="1"/>
              <a:t>고야산</a:t>
            </a:r>
            <a:r>
              <a:rPr lang="ko-KR" altLang="en-US" sz="1800" dirty="0"/>
              <a:t> 천년의 숲 </a:t>
            </a:r>
            <a:r>
              <a:rPr lang="en-US" altLang="ko-KR" dirty="0"/>
              <a:t>(</a:t>
            </a:r>
            <a:r>
              <a:rPr lang="ko-KR" altLang="en-US" dirty="0"/>
              <a:t>숲 치유관광</a:t>
            </a:r>
            <a:r>
              <a:rPr lang="en-US" altLang="ko-KR" dirty="0"/>
              <a:t>)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1" y="1624746"/>
            <a:ext cx="6747360" cy="1989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기본방향 </a:t>
            </a:r>
            <a:r>
              <a:rPr lang="en-US" altLang="ko-KR" dirty="0"/>
              <a:t>: </a:t>
            </a:r>
            <a:r>
              <a:rPr lang="ko-KR" altLang="en-US" dirty="0"/>
              <a:t>숲 치유관광</a:t>
            </a:r>
            <a:endParaRPr lang="en-US" altLang="ko-KR" dirty="0"/>
          </a:p>
          <a:p>
            <a:r>
              <a:rPr lang="ko-KR" altLang="en-US" dirty="0"/>
              <a:t>사업주체 </a:t>
            </a:r>
            <a:r>
              <a:rPr lang="en-US" altLang="ko-KR" dirty="0"/>
              <a:t>: ‘</a:t>
            </a:r>
            <a:r>
              <a:rPr lang="ko-KR" altLang="en-US" dirty="0"/>
              <a:t>깨달음의 숲 만들기 추진위원회</a:t>
            </a:r>
            <a:r>
              <a:rPr lang="en-US" altLang="ko-KR" dirty="0"/>
              <a:t>‘ (</a:t>
            </a:r>
            <a:r>
              <a:rPr lang="ko-KR" altLang="en-US" dirty="0"/>
              <a:t>지자체 및 지역민으로 구성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세부 프로그램 </a:t>
            </a:r>
            <a:r>
              <a:rPr lang="en-US" altLang="ko-KR" dirty="0"/>
              <a:t>: </a:t>
            </a:r>
            <a:r>
              <a:rPr lang="ko-KR" altLang="en-US" dirty="0"/>
              <a:t>템플스테이</a:t>
            </a:r>
            <a:r>
              <a:rPr lang="en-US" altLang="ko-KR" dirty="0"/>
              <a:t>, </a:t>
            </a:r>
            <a:r>
              <a:rPr lang="ko-KR" altLang="en-US" dirty="0" err="1"/>
              <a:t>테라피로드</a:t>
            </a:r>
            <a:r>
              <a:rPr lang="en-US" altLang="ko-KR" dirty="0"/>
              <a:t>, </a:t>
            </a:r>
            <a:r>
              <a:rPr lang="ko-KR" altLang="en-US" dirty="0"/>
              <a:t>나무 안기</a:t>
            </a:r>
            <a:r>
              <a:rPr lang="en-US" altLang="ko-KR" dirty="0"/>
              <a:t>, </a:t>
            </a:r>
            <a:r>
              <a:rPr lang="ko-KR" altLang="en-US" dirty="0"/>
              <a:t>숲의 냄새 즐기기 등</a:t>
            </a:r>
            <a:endParaRPr lang="en-US" altLang="ko-KR" dirty="0"/>
          </a:p>
          <a:p>
            <a:r>
              <a:rPr lang="ko-KR" altLang="en-US" dirty="0"/>
              <a:t>주요활동 </a:t>
            </a:r>
            <a:r>
              <a:rPr lang="en-US" altLang="ko-KR" dirty="0"/>
              <a:t>: </a:t>
            </a:r>
            <a:r>
              <a:rPr lang="ko-KR" altLang="en-US" dirty="0"/>
              <a:t>지자체와 지역민들 주도로 </a:t>
            </a:r>
            <a:r>
              <a:rPr lang="en-US" altLang="ko-KR" dirty="0"/>
              <a:t>‘</a:t>
            </a:r>
            <a:r>
              <a:rPr lang="ko-KR" altLang="en-US" dirty="0"/>
              <a:t>깨달음의 숲 만들기</a:t>
            </a:r>
            <a:r>
              <a:rPr lang="en-US" altLang="ko-KR" dirty="0"/>
              <a:t> </a:t>
            </a:r>
            <a:r>
              <a:rPr lang="ko-KR" altLang="en-US" dirty="0"/>
              <a:t>추진위원회</a:t>
            </a:r>
            <a:r>
              <a:rPr lang="en-US" altLang="ko-KR" dirty="0"/>
              <a:t>‘ </a:t>
            </a:r>
            <a:r>
              <a:rPr lang="ko-KR" altLang="en-US" dirty="0"/>
              <a:t>구성</a:t>
            </a:r>
            <a:endParaRPr lang="en-US" altLang="ko-KR" dirty="0"/>
          </a:p>
          <a:p>
            <a:pPr marL="0" indent="1168400">
              <a:buNone/>
            </a:pPr>
            <a:r>
              <a:rPr lang="en-US" altLang="ko-KR" dirty="0"/>
              <a:t>2007</a:t>
            </a:r>
            <a:r>
              <a:rPr lang="ko-KR" altLang="en-US" dirty="0"/>
              <a:t>년 </a:t>
            </a:r>
            <a:r>
              <a:rPr lang="ko-KR" altLang="en-US" dirty="0" err="1"/>
              <a:t>일본산림테라피협회로부터</a:t>
            </a:r>
            <a:r>
              <a:rPr lang="ko-KR" altLang="en-US" dirty="0"/>
              <a:t> </a:t>
            </a:r>
            <a:r>
              <a:rPr lang="ko-KR" altLang="en-US" dirty="0" err="1"/>
              <a:t>산림테라피기지</a:t>
            </a:r>
            <a:r>
              <a:rPr lang="ko-KR" altLang="en-US" dirty="0"/>
              <a:t> 인증 획득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역사</a:t>
            </a:r>
            <a:r>
              <a:rPr lang="en-US" altLang="ko-KR" dirty="0"/>
              <a:t>·</a:t>
            </a:r>
            <a:r>
              <a:rPr lang="ko-KR" altLang="en-US" dirty="0"/>
              <a:t>전통</a:t>
            </a:r>
            <a:r>
              <a:rPr lang="en-US" altLang="ko-KR" dirty="0"/>
              <a:t>·</a:t>
            </a:r>
            <a:r>
              <a:rPr lang="ko-KR" altLang="en-US" dirty="0"/>
              <a:t>문화</a:t>
            </a:r>
            <a:r>
              <a:rPr lang="en-US" altLang="ko-KR" dirty="0"/>
              <a:t>·</a:t>
            </a:r>
            <a:r>
              <a:rPr lang="ko-KR" altLang="en-US" dirty="0"/>
              <a:t>자연</a:t>
            </a:r>
            <a:r>
              <a:rPr lang="en-US" altLang="ko-KR" dirty="0"/>
              <a:t>·</a:t>
            </a:r>
            <a:r>
              <a:rPr lang="ko-KR" altLang="en-US" dirty="0"/>
              <a:t>종교가 어우러진 </a:t>
            </a:r>
            <a:r>
              <a:rPr lang="ko-KR" altLang="en-US" dirty="0" err="1"/>
              <a:t>테라피</a:t>
            </a:r>
            <a:r>
              <a:rPr lang="ko-KR" altLang="en-US" dirty="0"/>
              <a:t> 프로그램 개발 및 운영</a:t>
            </a:r>
            <a:endParaRPr lang="en-US" altLang="ko-KR" dirty="0"/>
          </a:p>
        </p:txBody>
      </p:sp>
      <p:sp>
        <p:nvSpPr>
          <p:cNvPr id="48" name="Object 5">
            <a:extLst>
              <a:ext uri="{FF2B5EF4-FFF2-40B4-BE49-F238E27FC236}">
                <a16:creationId xmlns:a16="http://schemas.microsoft.com/office/drawing/2014/main" id="{6B4AAE16-C928-4B3B-B785-37EFFBF97880}"/>
              </a:ext>
            </a:extLst>
          </p:cNvPr>
          <p:cNvSpPr txBox="1"/>
          <p:nvPr/>
        </p:nvSpPr>
        <p:spPr>
          <a:xfrm>
            <a:off x="370181" y="3922130"/>
            <a:ext cx="3712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4) </a:t>
            </a:r>
            <a:r>
              <a:rPr lang="ko-KR" altLang="en-US" sz="1800" dirty="0"/>
              <a:t>일본의 해양치유 </a:t>
            </a:r>
            <a:r>
              <a:rPr lang="en-US" altLang="ko-KR" dirty="0"/>
              <a:t>(</a:t>
            </a:r>
            <a:r>
              <a:rPr lang="ko-KR" altLang="en-US" dirty="0"/>
              <a:t>해양 치유관광</a:t>
            </a:r>
            <a:r>
              <a:rPr lang="en-US" altLang="ko-KR" dirty="0"/>
              <a:t>)</a:t>
            </a:r>
            <a:endParaRPr lang="en-US" altLang="ko-KR" sz="1800" dirty="0"/>
          </a:p>
        </p:txBody>
      </p:sp>
      <p:sp>
        <p:nvSpPr>
          <p:cNvPr id="49" name="Object 5">
            <a:extLst>
              <a:ext uri="{FF2B5EF4-FFF2-40B4-BE49-F238E27FC236}">
                <a16:creationId xmlns:a16="http://schemas.microsoft.com/office/drawing/2014/main" id="{50659EF1-4D7D-4391-9521-31714543C902}"/>
              </a:ext>
            </a:extLst>
          </p:cNvPr>
          <p:cNvSpPr txBox="1"/>
          <p:nvPr/>
        </p:nvSpPr>
        <p:spPr>
          <a:xfrm>
            <a:off x="370181" y="4291462"/>
            <a:ext cx="6587060" cy="1989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기본방향 </a:t>
            </a:r>
            <a:r>
              <a:rPr lang="en-US" altLang="ko-KR" dirty="0"/>
              <a:t>: </a:t>
            </a:r>
            <a:r>
              <a:rPr lang="ko-KR" altLang="en-US" dirty="0"/>
              <a:t>해양 치유관광</a:t>
            </a:r>
            <a:endParaRPr lang="en-US" altLang="ko-KR" dirty="0"/>
          </a:p>
          <a:p>
            <a:r>
              <a:rPr lang="ko-KR" altLang="en-US" dirty="0"/>
              <a:t>사업주체 </a:t>
            </a:r>
            <a:r>
              <a:rPr lang="en-US" altLang="ko-KR" dirty="0"/>
              <a:t>: </a:t>
            </a:r>
            <a:r>
              <a:rPr lang="ko-KR" altLang="en-US" dirty="0"/>
              <a:t>지역 대학 및 민간 사업체</a:t>
            </a:r>
            <a:endParaRPr lang="en-US" altLang="ko-KR" dirty="0"/>
          </a:p>
          <a:p>
            <a:r>
              <a:rPr lang="ko-KR" altLang="en-US" dirty="0"/>
              <a:t>세부 프로그램 </a:t>
            </a:r>
            <a:r>
              <a:rPr lang="en-US" altLang="ko-KR" dirty="0"/>
              <a:t>: </a:t>
            </a:r>
            <a:r>
              <a:rPr lang="ko-KR" altLang="en-US" dirty="0" err="1"/>
              <a:t>해니</a:t>
            </a:r>
            <a:r>
              <a:rPr lang="ko-KR" altLang="en-US" dirty="0"/>
              <a:t> 팩</a:t>
            </a:r>
            <a:r>
              <a:rPr lang="en-US" altLang="ko-KR" dirty="0"/>
              <a:t>, </a:t>
            </a:r>
            <a:r>
              <a:rPr lang="ko-KR" altLang="en-US" dirty="0" err="1"/>
              <a:t>어퓨전</a:t>
            </a:r>
            <a:r>
              <a:rPr lang="ko-KR" altLang="en-US" dirty="0"/>
              <a:t> 샤워</a:t>
            </a:r>
            <a:r>
              <a:rPr lang="en-US" altLang="ko-KR" dirty="0"/>
              <a:t>, </a:t>
            </a:r>
            <a:r>
              <a:rPr lang="ko-KR" altLang="en-US" dirty="0" err="1"/>
              <a:t>보디팩</a:t>
            </a:r>
            <a:r>
              <a:rPr lang="ko-KR" altLang="en-US" dirty="0"/>
              <a:t> 코스</a:t>
            </a:r>
            <a:r>
              <a:rPr lang="en-US" altLang="ko-KR" dirty="0"/>
              <a:t>, </a:t>
            </a:r>
            <a:r>
              <a:rPr lang="ko-KR" altLang="en-US" dirty="0"/>
              <a:t>에어로졸</a:t>
            </a:r>
            <a:r>
              <a:rPr lang="en-US" altLang="ko-KR" dirty="0"/>
              <a:t>, </a:t>
            </a:r>
            <a:r>
              <a:rPr lang="ko-KR" altLang="en-US" dirty="0" err="1"/>
              <a:t>기포욕</a:t>
            </a:r>
            <a:r>
              <a:rPr lang="ko-KR" altLang="en-US" dirty="0"/>
              <a:t> 등</a:t>
            </a:r>
            <a:endParaRPr lang="en-US" altLang="ko-KR" dirty="0"/>
          </a:p>
          <a:p>
            <a:r>
              <a:rPr lang="ko-KR" altLang="en-US" dirty="0"/>
              <a:t>주요활동 </a:t>
            </a:r>
            <a:r>
              <a:rPr lang="en-US" altLang="ko-KR" dirty="0"/>
              <a:t>: </a:t>
            </a:r>
            <a:r>
              <a:rPr lang="ko-KR" altLang="en-US" dirty="0"/>
              <a:t>온천</a:t>
            </a:r>
            <a:r>
              <a:rPr lang="en-US" altLang="ko-KR" dirty="0"/>
              <a:t>, </a:t>
            </a:r>
            <a:r>
              <a:rPr lang="ko-KR" altLang="en-US" dirty="0"/>
              <a:t>해수를 이용해 관광산업을 활성화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해양치유를 활성화하기 위해 </a:t>
            </a:r>
            <a:r>
              <a:rPr lang="ko-KR" altLang="en-US" dirty="0" err="1"/>
              <a:t>해양심층수를</a:t>
            </a:r>
            <a:r>
              <a:rPr lang="ko-KR" altLang="en-US" dirty="0"/>
              <a:t> 이용한 클러스터 조성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주민의 건강증진에 초점을 맞춘 프로그램 개발 및 운영</a:t>
            </a:r>
            <a:endParaRPr lang="en-US" altLang="ko-KR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A822E12-F55B-44C9-8FA8-05E7649735D6}"/>
              </a:ext>
            </a:extLst>
          </p:cNvPr>
          <p:cNvSpPr txBox="1"/>
          <p:nvPr/>
        </p:nvSpPr>
        <p:spPr>
          <a:xfrm>
            <a:off x="7145863" y="4204514"/>
            <a:ext cx="142859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일본 치유시설 위치도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6C30974-51F8-46D0-8BD3-21B5FD10DA0D}"/>
              </a:ext>
            </a:extLst>
          </p:cNvPr>
          <p:cNvSpPr txBox="1"/>
          <p:nvPr/>
        </p:nvSpPr>
        <p:spPr>
          <a:xfrm>
            <a:off x="8082868" y="1255413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나무 안기</a:t>
            </a:r>
          </a:p>
        </p:txBody>
      </p:sp>
      <p:pic>
        <p:nvPicPr>
          <p:cNvPr id="33" name="Picture 3">
            <a:extLst>
              <a:ext uri="{FF2B5EF4-FFF2-40B4-BE49-F238E27FC236}">
                <a16:creationId xmlns:a16="http://schemas.microsoft.com/office/drawing/2014/main" id="{A38BD334-F845-4FF5-BAC3-74354D1122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5863" y="4419959"/>
            <a:ext cx="2339975" cy="176344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4" name="Picture 5">
            <a:extLst>
              <a:ext uri="{FF2B5EF4-FFF2-40B4-BE49-F238E27FC236}">
                <a16:creationId xmlns:a16="http://schemas.microsoft.com/office/drawing/2014/main" id="{8E0D0D20-2DE8-42A1-B726-0B90BC1EBD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3924" y="4419958"/>
            <a:ext cx="2339975" cy="176344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72599D5C-9F5C-4D14-B03B-B58E8113FD1D}"/>
              </a:ext>
            </a:extLst>
          </p:cNvPr>
          <p:cNvSpPr txBox="1"/>
          <p:nvPr/>
        </p:nvSpPr>
        <p:spPr>
          <a:xfrm>
            <a:off x="9613924" y="4204514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/>
              <a:t>주요시설 전경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B8F28803-E3FC-48E1-B3A2-C44280899D2A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C908D3EF-1CA8-4E92-8D30-507F94A07735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53E453EE-AE90-4A3D-847E-EAE6F61791CE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01277C12-A4E2-4363-8B6E-0196DF647CE6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321426C0-474D-4BF1-888D-593FAF83913A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4A75E14F-D006-42CA-9FC3-389556CEA17B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945475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38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4780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/>
              <a:t>04. </a:t>
            </a:r>
            <a:r>
              <a:rPr lang="ko-KR" altLang="en-US" sz="2400" b="1" dirty="0"/>
              <a:t>사례 분석</a:t>
            </a:r>
            <a:r>
              <a:rPr lang="en-US" altLang="ko-KR" sz="2400" b="1" dirty="0"/>
              <a:t>-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국내외 치유관광산업 사례 분석</a:t>
            </a:r>
            <a:endParaRPr lang="en-US" sz="1600" b="1" dirty="0"/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1" y="1255414"/>
            <a:ext cx="4174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5) </a:t>
            </a:r>
            <a:r>
              <a:rPr lang="ko-KR" altLang="en-US" sz="1800" dirty="0"/>
              <a:t>프랑스 해양치유산업 </a:t>
            </a:r>
            <a:r>
              <a:rPr lang="en-US" altLang="ko-KR" dirty="0"/>
              <a:t>(</a:t>
            </a:r>
            <a:r>
              <a:rPr lang="ko-KR" altLang="en-US" dirty="0"/>
              <a:t>해양 치유관광</a:t>
            </a:r>
            <a:r>
              <a:rPr lang="en-US" altLang="ko-KR" dirty="0"/>
              <a:t>)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1" y="1624746"/>
            <a:ext cx="6891630" cy="1989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기본방향 </a:t>
            </a:r>
            <a:r>
              <a:rPr lang="en-US" altLang="ko-KR" dirty="0"/>
              <a:t>: </a:t>
            </a:r>
            <a:r>
              <a:rPr lang="ko-KR" altLang="en-US" dirty="0"/>
              <a:t>해양 치유관광</a:t>
            </a:r>
            <a:endParaRPr lang="en-US" altLang="ko-KR" dirty="0"/>
          </a:p>
          <a:p>
            <a:r>
              <a:rPr lang="ko-KR" altLang="en-US" dirty="0"/>
              <a:t>사업주체 </a:t>
            </a:r>
            <a:r>
              <a:rPr lang="en-US" altLang="ko-KR" dirty="0"/>
              <a:t>: </a:t>
            </a:r>
            <a:r>
              <a:rPr lang="ko-KR" altLang="en-US" dirty="0"/>
              <a:t>지역 대학 및 민간 사업체</a:t>
            </a:r>
            <a:endParaRPr lang="en-US" altLang="ko-KR" dirty="0"/>
          </a:p>
          <a:p>
            <a:r>
              <a:rPr lang="ko-KR" altLang="en-US" dirty="0"/>
              <a:t>세부 프로그램 </a:t>
            </a:r>
            <a:r>
              <a:rPr lang="en-US" altLang="ko-KR" dirty="0"/>
              <a:t>: </a:t>
            </a:r>
            <a:r>
              <a:rPr lang="ko-KR" altLang="en-US" dirty="0"/>
              <a:t>전신마사지</a:t>
            </a:r>
            <a:r>
              <a:rPr lang="en-US" altLang="ko-KR" dirty="0"/>
              <a:t>, </a:t>
            </a:r>
            <a:r>
              <a:rPr lang="ko-KR" altLang="en-US" dirty="0"/>
              <a:t>해변운동</a:t>
            </a:r>
            <a:r>
              <a:rPr lang="en-US" altLang="ko-KR" dirty="0"/>
              <a:t>, </a:t>
            </a:r>
            <a:r>
              <a:rPr lang="ko-KR" altLang="en-US" dirty="0"/>
              <a:t>마사지</a:t>
            </a:r>
            <a:r>
              <a:rPr lang="en-US" altLang="ko-KR" dirty="0"/>
              <a:t>·</a:t>
            </a:r>
            <a:r>
              <a:rPr lang="ko-KR" altLang="en-US" dirty="0"/>
              <a:t>입욕</a:t>
            </a:r>
            <a:r>
              <a:rPr lang="en-US" altLang="ko-KR" dirty="0"/>
              <a:t>·</a:t>
            </a:r>
            <a:r>
              <a:rPr lang="ko-KR" altLang="en-US" dirty="0"/>
              <a:t>운동 등 복합 프로그램</a:t>
            </a:r>
            <a:endParaRPr lang="en-US" altLang="ko-KR" dirty="0"/>
          </a:p>
          <a:p>
            <a:r>
              <a:rPr lang="ko-KR" altLang="en-US" dirty="0"/>
              <a:t>주요활동 </a:t>
            </a:r>
            <a:r>
              <a:rPr lang="en-US" altLang="ko-KR" dirty="0"/>
              <a:t>: </a:t>
            </a:r>
            <a:r>
              <a:rPr lang="ko-KR" altLang="en-US" dirty="0"/>
              <a:t>프랑스식 해양치유 서비스를 활용한 고급 리조트형 도입 및 운영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해양요법</a:t>
            </a:r>
            <a:r>
              <a:rPr lang="en-US" altLang="ko-KR" dirty="0"/>
              <a:t>(</a:t>
            </a:r>
            <a:r>
              <a:rPr lang="ko-KR" altLang="en-US" dirty="0" err="1"/>
              <a:t>탈라소테라피</a:t>
            </a:r>
            <a:r>
              <a:rPr lang="en-US" altLang="ko-KR" dirty="0"/>
              <a:t>)</a:t>
            </a:r>
            <a:r>
              <a:rPr lang="ko-KR" altLang="en-US" dirty="0"/>
              <a:t>을 대중적인 치료법으로 활용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해양치유요법에 스파 등 주변 휴양시설과 병행하여 시너지 효과 창출</a:t>
            </a:r>
            <a:endParaRPr lang="en-US" altLang="ko-KR" dirty="0"/>
          </a:p>
        </p:txBody>
      </p:sp>
      <p:sp>
        <p:nvSpPr>
          <p:cNvPr id="48" name="Object 5">
            <a:extLst>
              <a:ext uri="{FF2B5EF4-FFF2-40B4-BE49-F238E27FC236}">
                <a16:creationId xmlns:a16="http://schemas.microsoft.com/office/drawing/2014/main" id="{6B4AAE16-C928-4B3B-B785-37EFFBF97880}"/>
              </a:ext>
            </a:extLst>
          </p:cNvPr>
          <p:cNvSpPr txBox="1"/>
          <p:nvPr/>
        </p:nvSpPr>
        <p:spPr>
          <a:xfrm>
            <a:off x="370181" y="3922130"/>
            <a:ext cx="3482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6) </a:t>
            </a:r>
            <a:r>
              <a:rPr lang="ko-KR" altLang="en-US" sz="1800" dirty="0"/>
              <a:t>일본 해양치유 </a:t>
            </a:r>
            <a:r>
              <a:rPr lang="en-US" altLang="ko-KR" dirty="0"/>
              <a:t>(</a:t>
            </a:r>
            <a:r>
              <a:rPr lang="ko-KR" altLang="en-US" dirty="0"/>
              <a:t>해양 치유관광</a:t>
            </a:r>
            <a:r>
              <a:rPr lang="en-US" altLang="ko-KR" dirty="0"/>
              <a:t>)</a:t>
            </a:r>
            <a:endParaRPr lang="en-US" altLang="ko-KR" sz="1800" dirty="0"/>
          </a:p>
        </p:txBody>
      </p:sp>
      <p:sp>
        <p:nvSpPr>
          <p:cNvPr id="49" name="Object 5">
            <a:extLst>
              <a:ext uri="{FF2B5EF4-FFF2-40B4-BE49-F238E27FC236}">
                <a16:creationId xmlns:a16="http://schemas.microsoft.com/office/drawing/2014/main" id="{50659EF1-4D7D-4391-9521-31714543C902}"/>
              </a:ext>
            </a:extLst>
          </p:cNvPr>
          <p:cNvSpPr txBox="1"/>
          <p:nvPr/>
        </p:nvSpPr>
        <p:spPr>
          <a:xfrm>
            <a:off x="370181" y="4291462"/>
            <a:ext cx="7133684" cy="1989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기본방향 </a:t>
            </a:r>
            <a:r>
              <a:rPr lang="en-US" altLang="ko-KR" dirty="0"/>
              <a:t>: </a:t>
            </a:r>
            <a:r>
              <a:rPr lang="ko-KR" altLang="en-US" dirty="0"/>
              <a:t>해양 치유관광</a:t>
            </a:r>
            <a:endParaRPr lang="en-US" altLang="ko-KR" dirty="0"/>
          </a:p>
          <a:p>
            <a:r>
              <a:rPr lang="ko-KR" altLang="en-US" dirty="0"/>
              <a:t>사업주체 </a:t>
            </a:r>
            <a:r>
              <a:rPr lang="en-US" altLang="ko-KR" dirty="0"/>
              <a:t>: </a:t>
            </a:r>
            <a:r>
              <a:rPr lang="ko-KR" altLang="en-US" dirty="0"/>
              <a:t>지역 대학 및 민간 사업체</a:t>
            </a:r>
            <a:endParaRPr lang="en-US" altLang="ko-KR" dirty="0"/>
          </a:p>
          <a:p>
            <a:r>
              <a:rPr lang="ko-KR" altLang="en-US" dirty="0"/>
              <a:t>세부 프로그램 </a:t>
            </a:r>
            <a:r>
              <a:rPr lang="en-US" altLang="ko-KR" dirty="0"/>
              <a:t>: </a:t>
            </a:r>
            <a:r>
              <a:rPr lang="ko-KR" altLang="en-US" dirty="0"/>
              <a:t>해수</a:t>
            </a:r>
            <a:r>
              <a:rPr lang="en-US" altLang="ko-KR" dirty="0"/>
              <a:t>·</a:t>
            </a:r>
            <a:r>
              <a:rPr lang="ko-KR" altLang="en-US" dirty="0" err="1"/>
              <a:t>염지하수</a:t>
            </a:r>
            <a:r>
              <a:rPr lang="ko-KR" altLang="en-US" dirty="0"/>
              <a:t> 입욕</a:t>
            </a:r>
            <a:r>
              <a:rPr lang="en-US" altLang="ko-KR" dirty="0"/>
              <a:t>, </a:t>
            </a:r>
            <a:r>
              <a:rPr lang="ko-KR" altLang="en-US" dirty="0"/>
              <a:t>마사지</a:t>
            </a:r>
            <a:r>
              <a:rPr lang="en-US" altLang="ko-KR" dirty="0"/>
              <a:t>·</a:t>
            </a:r>
            <a:r>
              <a:rPr lang="ko-KR" altLang="en-US" dirty="0" err="1"/>
              <a:t>온열</a:t>
            </a:r>
            <a:r>
              <a:rPr lang="ko-KR" altLang="en-US" dirty="0"/>
              <a:t> 치료</a:t>
            </a:r>
            <a:r>
              <a:rPr lang="en-US" altLang="ko-KR" dirty="0"/>
              <a:t>, </a:t>
            </a:r>
            <a:r>
              <a:rPr lang="ko-KR" altLang="en-US" dirty="0"/>
              <a:t>해산물 식단</a:t>
            </a:r>
            <a:r>
              <a:rPr lang="en-US" altLang="ko-KR" dirty="0"/>
              <a:t> </a:t>
            </a:r>
            <a:r>
              <a:rPr lang="ko-KR" altLang="en-US" dirty="0"/>
              <a:t>등</a:t>
            </a:r>
            <a:endParaRPr lang="en-US" altLang="ko-KR" dirty="0"/>
          </a:p>
          <a:p>
            <a:r>
              <a:rPr lang="ko-KR" altLang="en-US" dirty="0"/>
              <a:t>주요활동 </a:t>
            </a:r>
            <a:r>
              <a:rPr lang="en-US" altLang="ko-KR" dirty="0"/>
              <a:t>: </a:t>
            </a:r>
            <a:r>
              <a:rPr lang="ko-KR" altLang="en-US" dirty="0"/>
              <a:t>질병의 적극적 치료</a:t>
            </a:r>
            <a:r>
              <a:rPr lang="en-US" altLang="ko-KR" dirty="0"/>
              <a:t>, </a:t>
            </a:r>
            <a:r>
              <a:rPr lang="ko-KR" altLang="en-US" dirty="0"/>
              <a:t>재활 등에 중점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북해의 염분을 머금은 공기에 노출됨으로써 인체의 </a:t>
            </a:r>
            <a:r>
              <a:rPr lang="ko-KR" altLang="en-US" dirty="0" err="1"/>
              <a:t>면연력</a:t>
            </a:r>
            <a:r>
              <a:rPr lang="ko-KR" altLang="en-US" dirty="0"/>
              <a:t> 자극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대규모 자연 생태계가 보존되어 있어 치유와 생태계 관광이 있는 매력적</a:t>
            </a:r>
            <a:endParaRPr lang="en-US" altLang="ko-KR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2599D5C-9F5C-4D14-B03B-B58E8113FD1D}"/>
              </a:ext>
            </a:extLst>
          </p:cNvPr>
          <p:cNvSpPr txBox="1"/>
          <p:nvPr/>
        </p:nvSpPr>
        <p:spPr>
          <a:xfrm>
            <a:off x="8054047" y="4168351"/>
            <a:ext cx="13837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 err="1"/>
              <a:t>노르더나이섬의</a:t>
            </a:r>
            <a:r>
              <a:rPr lang="ko-KR" altLang="en-US" b="1" dirty="0"/>
              <a:t> 시설</a:t>
            </a:r>
          </a:p>
        </p:txBody>
      </p:sp>
      <p:pic>
        <p:nvPicPr>
          <p:cNvPr id="35" name="Picture 1">
            <a:extLst>
              <a:ext uri="{FF2B5EF4-FFF2-40B4-BE49-F238E27FC236}">
                <a16:creationId xmlns:a16="http://schemas.microsoft.com/office/drawing/2014/main" id="{5A7D58E6-5D14-408B-9D68-1EB9D1EFD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5863" y="1470858"/>
            <a:ext cx="4808036" cy="197281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96C30974-51F8-46D0-8BD3-21B5FD10DA0D}"/>
              </a:ext>
            </a:extLst>
          </p:cNvPr>
          <p:cNvSpPr txBox="1"/>
          <p:nvPr/>
        </p:nvSpPr>
        <p:spPr>
          <a:xfrm>
            <a:off x="7145863" y="1316970"/>
            <a:ext cx="29738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000"/>
            </a:lvl1pPr>
          </a:lstStyle>
          <a:p>
            <a:r>
              <a:rPr lang="ko-KR" altLang="en-US" b="1" dirty="0" err="1"/>
              <a:t>탈라소</a:t>
            </a:r>
            <a:r>
              <a:rPr lang="ko-KR" altLang="en-US" b="1" dirty="0"/>
              <a:t> 인증시설의 분포현황 및 주요지역의 전경</a:t>
            </a:r>
          </a:p>
        </p:txBody>
      </p:sp>
      <p:pic>
        <p:nvPicPr>
          <p:cNvPr id="36" name="Picture 3">
            <a:extLst>
              <a:ext uri="{FF2B5EF4-FFF2-40B4-BE49-F238E27FC236}">
                <a16:creationId xmlns:a16="http://schemas.microsoft.com/office/drawing/2014/main" id="{EA8ACBB8-AE36-4B02-92C9-11B48324E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4047" y="4419959"/>
            <a:ext cx="2991668" cy="197281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CADE5E21-5A96-4580-AB2F-7BE145C3FCD5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8ACD858D-F05C-4979-B0A1-E7666E868282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76546AE9-E8A4-40D1-A146-C8FF44352B18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9FF281CB-A68A-424E-8899-0AC4CFC6A29B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3C8916D0-E515-497B-ABFC-7B7BF4EF51D8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DA3F6DC5-B7DB-4139-B09F-90052DAFD8E6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289278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39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7593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05.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무안군 </a:t>
            </a:r>
            <a:r>
              <a:rPr lang="ko-KR" altLang="en-US" sz="2400" b="1" dirty="0" err="1">
                <a:solidFill>
                  <a:schemeClr val="bg1">
                    <a:lumMod val="95000"/>
                  </a:schemeClr>
                </a:solidFill>
              </a:rPr>
              <a:t>도농교류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 활성화방안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무안군 거점형 관광 치유공간 조성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1" y="1255414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1) </a:t>
            </a:r>
            <a:r>
              <a:rPr lang="ko-KR" altLang="en-US" sz="1800" dirty="0"/>
              <a:t>치유와 치료의 개념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1" y="1624746"/>
            <a:ext cx="8271816" cy="3201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>
              <a:lnSpc>
                <a:spcPct val="300000"/>
              </a:lnSpc>
            </a:pPr>
            <a:r>
              <a:rPr lang="ko-KR" altLang="en-US" dirty="0"/>
              <a:t>치유 </a:t>
            </a:r>
            <a:r>
              <a:rPr lang="en-US" altLang="ko-KR" dirty="0"/>
              <a:t>: </a:t>
            </a:r>
            <a:r>
              <a:rPr lang="ko-KR" altLang="en-US" dirty="0"/>
              <a:t>전문 의료진이 없이도 병을 낫게 할 수 있는 대체요법에 가까운 행위</a:t>
            </a:r>
            <a:endParaRPr lang="en-US" altLang="ko-KR" dirty="0"/>
          </a:p>
          <a:p>
            <a:pPr>
              <a:lnSpc>
                <a:spcPct val="300000"/>
              </a:lnSpc>
            </a:pPr>
            <a:r>
              <a:rPr lang="ko-KR" altLang="en-US" dirty="0"/>
              <a:t>치료 </a:t>
            </a:r>
            <a:r>
              <a:rPr lang="en-US" altLang="ko-KR" dirty="0"/>
              <a:t>: </a:t>
            </a:r>
            <a:r>
              <a:rPr lang="ko-KR" altLang="en-US" dirty="0"/>
              <a:t>전문 </a:t>
            </a:r>
            <a:r>
              <a:rPr lang="ko-KR" altLang="en-US" dirty="0" err="1"/>
              <a:t>의료진하에</a:t>
            </a:r>
            <a:r>
              <a:rPr lang="ko-KR" altLang="en-US" dirty="0"/>
              <a:t> 이루어지는 의료행위에 가까움</a:t>
            </a:r>
            <a:endParaRPr lang="en-US" altLang="ko-KR" dirty="0"/>
          </a:p>
          <a:p>
            <a:pPr>
              <a:lnSpc>
                <a:spcPct val="300000"/>
              </a:lnSpc>
            </a:pPr>
            <a:r>
              <a:rPr lang="ko-KR" altLang="en-US" dirty="0"/>
              <a:t>국내에서는 치료 레크리에이션 프로그램이 도입되는 과정에서 치유와 치료가 혼용되어 사용</a:t>
            </a:r>
            <a:endParaRPr lang="en-US" altLang="ko-KR" dirty="0"/>
          </a:p>
          <a:p>
            <a:pPr>
              <a:lnSpc>
                <a:spcPct val="300000"/>
              </a:lnSpc>
            </a:pPr>
            <a:r>
              <a:rPr lang="ko-KR" altLang="en-US" b="1" dirty="0"/>
              <a:t>치료가 가능한 거점공간 조성은 장기체류</a:t>
            </a:r>
            <a:r>
              <a:rPr lang="en-US" altLang="ko-KR" b="1" dirty="0"/>
              <a:t>, </a:t>
            </a:r>
            <a:r>
              <a:rPr lang="ko-KR" altLang="en-US" b="1" dirty="0"/>
              <a:t>지역 병원 등과 연계 상품이 가능하여 부가가치가 높음</a:t>
            </a:r>
            <a:endParaRPr lang="en-US" altLang="ko-KR" b="1" dirty="0"/>
          </a:p>
          <a:p>
            <a:pPr>
              <a:lnSpc>
                <a:spcPct val="300000"/>
              </a:lnSpc>
            </a:pPr>
            <a:r>
              <a:rPr lang="ko-KR" altLang="en-US" b="1" dirty="0"/>
              <a:t>치유의 개념으로 거점공간을 조성할 경우 국내 유사 사례지와 경쟁이 필요</a:t>
            </a:r>
            <a:r>
              <a:rPr lang="en-US" altLang="ko-KR" b="1" dirty="0"/>
              <a:t>, </a:t>
            </a:r>
            <a:r>
              <a:rPr lang="ko-KR" altLang="en-US" b="1" dirty="0"/>
              <a:t>프로그램 차별화 필요</a:t>
            </a:r>
            <a:endParaRPr lang="en-US" altLang="ko-KR" b="1" dirty="0"/>
          </a:p>
        </p:txBody>
      </p:sp>
      <p:sp>
        <p:nvSpPr>
          <p:cNvPr id="13" name="내용 개체 틀 8">
            <a:extLst>
              <a:ext uri="{FF2B5EF4-FFF2-40B4-BE49-F238E27FC236}">
                <a16:creationId xmlns:a16="http://schemas.microsoft.com/office/drawing/2014/main" id="{4B567F78-8C9E-4E25-A889-B3A5457E1326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14" name="내용 개체 틀 8">
            <a:extLst>
              <a:ext uri="{FF2B5EF4-FFF2-40B4-BE49-F238E27FC236}">
                <a16:creationId xmlns:a16="http://schemas.microsoft.com/office/drawing/2014/main" id="{997E1385-28D4-42CC-9169-C9EB46AC775A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15" name="내용 개체 틀 8">
            <a:extLst>
              <a:ext uri="{FF2B5EF4-FFF2-40B4-BE49-F238E27FC236}">
                <a16:creationId xmlns:a16="http://schemas.microsoft.com/office/drawing/2014/main" id="{0E9190CE-B6C1-47A9-AF62-91B4D3DC58D9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17" name="내용 개체 틀 8">
            <a:extLst>
              <a:ext uri="{FF2B5EF4-FFF2-40B4-BE49-F238E27FC236}">
                <a16:creationId xmlns:a16="http://schemas.microsoft.com/office/drawing/2014/main" id="{5785AB3A-331E-476D-9C4F-47130215E225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18" name="내용 개체 틀 8">
            <a:extLst>
              <a:ext uri="{FF2B5EF4-FFF2-40B4-BE49-F238E27FC236}">
                <a16:creationId xmlns:a16="http://schemas.microsoft.com/office/drawing/2014/main" id="{B22C4DC8-BC75-4B75-B828-90D70E0C766A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BD312786-17AF-4A1C-AC55-3F0037FA3547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7443231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40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7593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05.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무안군 </a:t>
            </a:r>
            <a:r>
              <a:rPr lang="ko-KR" altLang="en-US" sz="2400" b="1" dirty="0" err="1">
                <a:solidFill>
                  <a:schemeClr val="bg1">
                    <a:lumMod val="95000"/>
                  </a:schemeClr>
                </a:solidFill>
              </a:rPr>
              <a:t>도농교류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 활성화방안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무안군 거점형 관광 치유공간 조성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1" y="1255414"/>
            <a:ext cx="3583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dirty="0"/>
              <a:t>치유</a:t>
            </a:r>
            <a:r>
              <a:rPr lang="en-US" altLang="ko-KR" sz="1800" dirty="0"/>
              <a:t>(</a:t>
            </a:r>
            <a:r>
              <a:rPr lang="ko-KR" altLang="en-US" sz="1800" dirty="0"/>
              <a:t>치료</a:t>
            </a:r>
            <a:r>
              <a:rPr lang="en-US" altLang="ko-KR" sz="1800" dirty="0"/>
              <a:t>)</a:t>
            </a:r>
            <a:r>
              <a:rPr lang="ko-KR" altLang="en-US" sz="1800" dirty="0"/>
              <a:t>관광의 유형과 분류</a:t>
            </a:r>
            <a:endParaRPr lang="en-US" altLang="ko-KR" sz="1800" dirty="0"/>
          </a:p>
        </p:txBody>
      </p:sp>
      <p:sp>
        <p:nvSpPr>
          <p:cNvPr id="29" name="Object 5">
            <a:extLst>
              <a:ext uri="{FF2B5EF4-FFF2-40B4-BE49-F238E27FC236}">
                <a16:creationId xmlns:a16="http://schemas.microsoft.com/office/drawing/2014/main" id="{8B6E3AEC-D5A8-4A13-BB67-DF55803D629A}"/>
              </a:ext>
            </a:extLst>
          </p:cNvPr>
          <p:cNvSpPr txBox="1"/>
          <p:nvPr/>
        </p:nvSpPr>
        <p:spPr>
          <a:xfrm>
            <a:off x="370181" y="1624746"/>
            <a:ext cx="9534983" cy="48443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0" indent="0">
              <a:lnSpc>
                <a:spcPct val="250000"/>
              </a:lnSpc>
              <a:buNone/>
            </a:pPr>
            <a:r>
              <a:rPr lang="ko-KR" altLang="en-US" b="1" dirty="0"/>
              <a:t>신체적인 자연치유 </a:t>
            </a:r>
            <a:r>
              <a:rPr lang="en-US" altLang="ko-KR" b="1" dirty="0"/>
              <a:t>(Body naturopathy)</a:t>
            </a:r>
          </a:p>
          <a:p>
            <a:pPr>
              <a:lnSpc>
                <a:spcPct val="250000"/>
              </a:lnSpc>
            </a:pPr>
            <a:r>
              <a:rPr lang="ko-KR" altLang="en-US" dirty="0"/>
              <a:t>부족한 영양소를 보충하는 자연치유 </a:t>
            </a:r>
            <a:r>
              <a:rPr lang="en-US" altLang="ko-KR" dirty="0"/>
              <a:t>(</a:t>
            </a:r>
            <a:r>
              <a:rPr lang="ko-KR" altLang="en-US" dirty="0"/>
              <a:t>식이요법</a:t>
            </a:r>
            <a:r>
              <a:rPr lang="en-US" altLang="ko-KR" dirty="0"/>
              <a:t>, </a:t>
            </a:r>
            <a:r>
              <a:rPr lang="ko-KR" altLang="en-US" dirty="0"/>
              <a:t>분자영양요법</a:t>
            </a:r>
            <a:r>
              <a:rPr lang="en-US" altLang="ko-KR" dirty="0"/>
              <a:t>, </a:t>
            </a:r>
            <a:r>
              <a:rPr lang="ko-KR" altLang="en-US" dirty="0"/>
              <a:t>약초요법</a:t>
            </a:r>
            <a:r>
              <a:rPr lang="en-US" altLang="ko-KR" dirty="0"/>
              <a:t>)</a:t>
            </a:r>
          </a:p>
          <a:p>
            <a:pPr>
              <a:lnSpc>
                <a:spcPct val="250000"/>
              </a:lnSpc>
            </a:pPr>
            <a:r>
              <a:rPr lang="ko-KR" altLang="en-US" dirty="0"/>
              <a:t>암이나 난치병에 면역요법</a:t>
            </a:r>
            <a:endParaRPr lang="en-US" altLang="ko-KR" dirty="0"/>
          </a:p>
          <a:p>
            <a:pPr>
              <a:lnSpc>
                <a:spcPct val="250000"/>
              </a:lnSpc>
            </a:pPr>
            <a:r>
              <a:rPr lang="ko-KR" altLang="en-US" dirty="0"/>
              <a:t>스트레스와 자극을 주어 신체를 가꾸는 자연치유 </a:t>
            </a:r>
            <a:r>
              <a:rPr lang="en-US" altLang="ko-KR" dirty="0"/>
              <a:t>(</a:t>
            </a:r>
            <a:r>
              <a:rPr lang="ko-KR" altLang="en-US" dirty="0" err="1"/>
              <a:t>온열요법</a:t>
            </a:r>
            <a:r>
              <a:rPr lang="en-US" altLang="ko-KR" dirty="0"/>
              <a:t>, </a:t>
            </a:r>
            <a:r>
              <a:rPr lang="ko-KR" altLang="en-US" dirty="0"/>
              <a:t>온천요법 등</a:t>
            </a:r>
            <a:r>
              <a:rPr lang="en-US" altLang="ko-KR" dirty="0"/>
              <a:t>)</a:t>
            </a:r>
          </a:p>
          <a:p>
            <a:pPr>
              <a:lnSpc>
                <a:spcPct val="250000"/>
              </a:lnSpc>
            </a:pPr>
            <a:r>
              <a:rPr lang="ko-KR" altLang="en-US" dirty="0"/>
              <a:t>효소 활성을 높이는 자연치유 </a:t>
            </a:r>
            <a:r>
              <a:rPr lang="en-US" altLang="ko-KR" dirty="0"/>
              <a:t>(</a:t>
            </a:r>
            <a:r>
              <a:rPr lang="ko-KR" altLang="en-US" dirty="0"/>
              <a:t>건강보조</a:t>
            </a:r>
            <a:r>
              <a:rPr lang="en-US" altLang="ko-KR" dirty="0"/>
              <a:t> </a:t>
            </a:r>
            <a:r>
              <a:rPr lang="ko-KR" altLang="en-US" dirty="0"/>
              <a:t>식품</a:t>
            </a:r>
            <a:r>
              <a:rPr lang="en-US" altLang="ko-KR" dirty="0"/>
              <a:t>, </a:t>
            </a:r>
            <a:r>
              <a:rPr lang="ko-KR" altLang="en-US" dirty="0"/>
              <a:t>효서 제재</a:t>
            </a:r>
            <a:r>
              <a:rPr lang="en-US" altLang="ko-KR" dirty="0"/>
              <a:t>)</a:t>
            </a:r>
          </a:p>
          <a:p>
            <a:pPr>
              <a:lnSpc>
                <a:spcPct val="250000"/>
              </a:lnSpc>
            </a:pPr>
            <a:r>
              <a:rPr lang="ko-KR" altLang="en-US" dirty="0"/>
              <a:t>육체적 불균형을 교정하는 자연치유 </a:t>
            </a:r>
            <a:r>
              <a:rPr lang="en-US" altLang="ko-KR" dirty="0"/>
              <a:t>(</a:t>
            </a:r>
            <a:r>
              <a:rPr lang="ko-KR" altLang="en-US" dirty="0"/>
              <a:t>각종 운동요법</a:t>
            </a:r>
            <a:r>
              <a:rPr lang="en-US" altLang="ko-KR" dirty="0"/>
              <a:t>, </a:t>
            </a:r>
            <a:r>
              <a:rPr lang="ko-KR" altLang="en-US" dirty="0"/>
              <a:t>정체</a:t>
            </a:r>
            <a:r>
              <a:rPr lang="en-US" altLang="ko-KR" dirty="0"/>
              <a:t>, </a:t>
            </a:r>
            <a:r>
              <a:rPr lang="ko-KR" altLang="en-US" dirty="0"/>
              <a:t>안마 치료</a:t>
            </a:r>
            <a:r>
              <a:rPr lang="en-US" altLang="ko-KR" dirty="0"/>
              <a:t>, </a:t>
            </a:r>
            <a:r>
              <a:rPr lang="ko-KR" altLang="en-US" dirty="0" err="1"/>
              <a:t>카이로프랙틱</a:t>
            </a:r>
            <a:r>
              <a:rPr lang="en-US" altLang="ko-KR" dirty="0"/>
              <a:t>, </a:t>
            </a:r>
            <a:r>
              <a:rPr lang="ko-KR" altLang="en-US" dirty="0"/>
              <a:t>유도 접골방법</a:t>
            </a:r>
            <a:r>
              <a:rPr lang="en-US" altLang="ko-KR" dirty="0"/>
              <a:t> </a:t>
            </a:r>
            <a:r>
              <a:rPr lang="ko-KR" altLang="en-US" dirty="0"/>
              <a:t>등</a:t>
            </a:r>
            <a:r>
              <a:rPr lang="en-US" altLang="ko-KR" dirty="0"/>
              <a:t>)</a:t>
            </a:r>
          </a:p>
          <a:p>
            <a:pPr>
              <a:lnSpc>
                <a:spcPct val="250000"/>
              </a:lnSpc>
            </a:pPr>
            <a:r>
              <a:rPr lang="ko-KR" altLang="en-US" dirty="0"/>
              <a:t>칼로리 제한이나 단식</a:t>
            </a:r>
            <a:endParaRPr lang="en-US" altLang="ko-KR" dirty="0"/>
          </a:p>
          <a:p>
            <a:pPr>
              <a:lnSpc>
                <a:spcPct val="250000"/>
              </a:lnSpc>
            </a:pPr>
            <a:r>
              <a:rPr lang="ko-KR" altLang="en-US" dirty="0"/>
              <a:t>피부를 자극하여 혈액순환을 촉진시키는 자연치유 </a:t>
            </a:r>
            <a:r>
              <a:rPr lang="en-US" altLang="ko-KR" dirty="0"/>
              <a:t>(</a:t>
            </a:r>
            <a:r>
              <a:rPr lang="ko-KR" altLang="en-US" dirty="0"/>
              <a:t>침과 뜸</a:t>
            </a:r>
            <a:r>
              <a:rPr lang="en-US" altLang="ko-KR" dirty="0"/>
              <a:t>, </a:t>
            </a:r>
            <a:r>
              <a:rPr lang="ko-KR" altLang="en-US" dirty="0"/>
              <a:t>지압</a:t>
            </a:r>
            <a:r>
              <a:rPr lang="en-US" altLang="ko-KR" dirty="0"/>
              <a:t>, </a:t>
            </a:r>
            <a:r>
              <a:rPr lang="ko-KR" altLang="en-US" dirty="0"/>
              <a:t>안마</a:t>
            </a:r>
            <a:r>
              <a:rPr lang="en-US" altLang="ko-KR" dirty="0"/>
              <a:t>, </a:t>
            </a:r>
            <a:r>
              <a:rPr lang="ko-KR" altLang="en-US" dirty="0"/>
              <a:t>마사지</a:t>
            </a:r>
            <a:r>
              <a:rPr lang="en-US" altLang="ko-KR" dirty="0"/>
              <a:t>, </a:t>
            </a:r>
            <a:r>
              <a:rPr lang="ko-KR" altLang="en-US" dirty="0"/>
              <a:t>사혈</a:t>
            </a:r>
            <a:r>
              <a:rPr lang="en-US" altLang="ko-KR" dirty="0"/>
              <a:t>, </a:t>
            </a:r>
            <a:r>
              <a:rPr lang="ko-KR" altLang="en-US" dirty="0" err="1"/>
              <a:t>아로마테라피</a:t>
            </a:r>
            <a:r>
              <a:rPr lang="en-US" altLang="ko-KR" dirty="0"/>
              <a:t>, </a:t>
            </a:r>
            <a:r>
              <a:rPr lang="ko-KR" altLang="en-US" dirty="0"/>
              <a:t>온천요법 등</a:t>
            </a:r>
            <a:r>
              <a:rPr lang="en-US" altLang="ko-KR" dirty="0"/>
              <a:t>)</a:t>
            </a:r>
          </a:p>
          <a:p>
            <a:pPr>
              <a:lnSpc>
                <a:spcPct val="250000"/>
              </a:lnSpc>
            </a:pPr>
            <a:r>
              <a:rPr lang="ko-KR" altLang="en-US" dirty="0"/>
              <a:t>체내의 독소를 정화하는 방법 </a:t>
            </a:r>
            <a:r>
              <a:rPr lang="en-US" altLang="ko-KR" dirty="0"/>
              <a:t>(</a:t>
            </a:r>
            <a:r>
              <a:rPr lang="ko-KR" altLang="en-US" dirty="0"/>
              <a:t>인공투석 요법 </a:t>
            </a:r>
            <a:r>
              <a:rPr lang="en-US" altLang="ko-KR" dirty="0"/>
              <a:t>= </a:t>
            </a:r>
            <a:r>
              <a:rPr lang="ko-KR" altLang="en-US" dirty="0"/>
              <a:t>현대의학적인 정화요법</a:t>
            </a:r>
            <a:r>
              <a:rPr lang="en-US" altLang="ko-KR" dirty="0"/>
              <a:t>, </a:t>
            </a:r>
            <a:r>
              <a:rPr lang="ko-KR" altLang="en-US" dirty="0"/>
              <a:t>정화요법</a:t>
            </a:r>
            <a:r>
              <a:rPr lang="en-US" altLang="ko-KR" dirty="0"/>
              <a:t>, </a:t>
            </a:r>
            <a:r>
              <a:rPr lang="ko-KR" altLang="en-US" dirty="0" err="1"/>
              <a:t>디톡스</a:t>
            </a:r>
            <a:r>
              <a:rPr lang="en-US" altLang="ko-KR" dirty="0"/>
              <a:t>, </a:t>
            </a:r>
            <a:r>
              <a:rPr lang="ko-KR" altLang="en-US" dirty="0" err="1"/>
              <a:t>아유르베다</a:t>
            </a:r>
            <a:r>
              <a:rPr lang="en-US" altLang="ko-KR" dirty="0"/>
              <a:t>)</a:t>
            </a:r>
          </a:p>
        </p:txBody>
      </p:sp>
      <p:sp>
        <p:nvSpPr>
          <p:cNvPr id="14" name="내용 개체 틀 8">
            <a:extLst>
              <a:ext uri="{FF2B5EF4-FFF2-40B4-BE49-F238E27FC236}">
                <a16:creationId xmlns:a16="http://schemas.microsoft.com/office/drawing/2014/main" id="{F51958B7-34A2-46F0-BD7F-5C24D1F833FA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15" name="내용 개체 틀 8">
            <a:extLst>
              <a:ext uri="{FF2B5EF4-FFF2-40B4-BE49-F238E27FC236}">
                <a16:creationId xmlns:a16="http://schemas.microsoft.com/office/drawing/2014/main" id="{69579ED6-CF92-49D0-B27C-BB1143FBA3A6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17" name="내용 개체 틀 8">
            <a:extLst>
              <a:ext uri="{FF2B5EF4-FFF2-40B4-BE49-F238E27FC236}">
                <a16:creationId xmlns:a16="http://schemas.microsoft.com/office/drawing/2014/main" id="{E6221A86-44B7-4B86-976E-4C48A39E1646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18" name="내용 개체 틀 8">
            <a:extLst>
              <a:ext uri="{FF2B5EF4-FFF2-40B4-BE49-F238E27FC236}">
                <a16:creationId xmlns:a16="http://schemas.microsoft.com/office/drawing/2014/main" id="{1C3CA652-A81C-4DE2-8D23-829B5A759A61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3A38AD2B-F613-48DB-91DB-39DFB14FAA21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DF3E4FD5-8D63-40E7-A15D-335E5FE9512A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6970769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41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7593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05.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무안군 </a:t>
            </a:r>
            <a:r>
              <a:rPr lang="ko-KR" altLang="en-US" sz="2400" b="1" dirty="0" err="1">
                <a:solidFill>
                  <a:schemeClr val="bg1">
                    <a:lumMod val="95000"/>
                  </a:schemeClr>
                </a:solidFill>
              </a:rPr>
              <a:t>도농교류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 활성화방안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무안군 거점형 관광 치유공간 조성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DAEB7F4D-E2E3-4BE2-925B-F0ABFA779CD3}"/>
              </a:ext>
            </a:extLst>
          </p:cNvPr>
          <p:cNvGrpSpPr/>
          <p:nvPr/>
        </p:nvGrpSpPr>
        <p:grpSpPr>
          <a:xfrm>
            <a:off x="370181" y="1795613"/>
            <a:ext cx="11255004" cy="4204536"/>
            <a:chOff x="370181" y="1593916"/>
            <a:chExt cx="11255004" cy="4204536"/>
          </a:xfrm>
        </p:grpSpPr>
        <p:sp>
          <p:nvSpPr>
            <p:cNvPr id="29" name="Object 5">
              <a:extLst>
                <a:ext uri="{FF2B5EF4-FFF2-40B4-BE49-F238E27FC236}">
                  <a16:creationId xmlns:a16="http://schemas.microsoft.com/office/drawing/2014/main" id="{8B6E3AEC-D5A8-4A13-BB67-DF55803D629A}"/>
                </a:ext>
              </a:extLst>
            </p:cNvPr>
            <p:cNvSpPr txBox="1"/>
            <p:nvPr/>
          </p:nvSpPr>
          <p:spPr>
            <a:xfrm>
              <a:off x="370181" y="1593916"/>
              <a:ext cx="11255004" cy="23128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pPr marL="0" indent="0">
                <a:buNone/>
              </a:pPr>
              <a:r>
                <a:rPr lang="ko-KR" altLang="en-US" b="1" dirty="0"/>
                <a:t>마음의 자연치유 </a:t>
              </a:r>
              <a:r>
                <a:rPr lang="en-US" altLang="ko-KR" b="1" dirty="0"/>
                <a:t>(Mind naturopathy)</a:t>
              </a:r>
            </a:p>
            <a:p>
              <a:r>
                <a:rPr lang="ko-KR" altLang="en-US" dirty="0"/>
                <a:t>각종 </a:t>
              </a:r>
              <a:r>
                <a:rPr lang="ko-KR" altLang="en-US" dirty="0" err="1"/>
                <a:t>릴렉스법</a:t>
              </a:r>
              <a:r>
                <a:rPr lang="ko-KR" altLang="en-US" dirty="0"/>
                <a:t> </a:t>
              </a:r>
              <a:r>
                <a:rPr lang="en-US" altLang="ko-KR" dirty="0"/>
                <a:t>(</a:t>
              </a:r>
              <a:r>
                <a:rPr lang="ko-KR" altLang="en-US" dirty="0"/>
                <a:t>자율훈련법</a:t>
              </a:r>
              <a:r>
                <a:rPr lang="en-US" altLang="ko-KR" dirty="0"/>
                <a:t>, </a:t>
              </a:r>
              <a:r>
                <a:rPr lang="ko-KR" altLang="en-US" dirty="0"/>
                <a:t>점진적 근육이완법</a:t>
              </a:r>
              <a:r>
                <a:rPr lang="en-US" altLang="ko-KR" dirty="0"/>
                <a:t>, </a:t>
              </a:r>
              <a:r>
                <a:rPr lang="ko-KR" altLang="en-US" dirty="0"/>
                <a:t>바이오 피드백</a:t>
              </a:r>
              <a:r>
                <a:rPr lang="en-US" altLang="ko-KR" dirty="0"/>
                <a:t>, </a:t>
              </a:r>
              <a:r>
                <a:rPr lang="ko-KR" altLang="en-US" dirty="0"/>
                <a:t>명상</a:t>
              </a:r>
              <a:r>
                <a:rPr lang="en-US" altLang="ko-KR" dirty="0"/>
                <a:t>)</a:t>
              </a:r>
            </a:p>
            <a:p>
              <a:r>
                <a:rPr lang="ko-KR" altLang="en-US" dirty="0"/>
                <a:t>이미지요법</a:t>
              </a:r>
              <a:r>
                <a:rPr lang="en-US" altLang="ko-KR" dirty="0"/>
                <a:t> (</a:t>
              </a:r>
              <a:r>
                <a:rPr lang="ko-KR" altLang="en-US" dirty="0"/>
                <a:t>최면요법</a:t>
              </a:r>
              <a:r>
                <a:rPr lang="en-US" altLang="ko-KR" dirty="0"/>
                <a:t>, </a:t>
              </a:r>
              <a:r>
                <a:rPr lang="ko-KR" altLang="en-US" dirty="0"/>
                <a:t>사이먼 </a:t>
              </a:r>
              <a:r>
                <a:rPr lang="ko-KR" altLang="en-US" dirty="0" err="1"/>
                <a:t>톤요법</a:t>
              </a:r>
              <a:r>
                <a:rPr lang="en-US" altLang="ko-KR" dirty="0"/>
                <a:t>)</a:t>
              </a:r>
            </a:p>
            <a:p>
              <a:r>
                <a:rPr lang="ko-KR" altLang="en-US" dirty="0"/>
                <a:t>내관요법</a:t>
              </a:r>
              <a:r>
                <a:rPr lang="en-US" altLang="ko-KR" dirty="0"/>
                <a:t>, </a:t>
              </a:r>
              <a:r>
                <a:rPr lang="ko-KR" altLang="en-US" dirty="0"/>
                <a:t>내관명상</a:t>
              </a:r>
              <a:endParaRPr lang="en-US" altLang="ko-KR" dirty="0"/>
            </a:p>
            <a:p>
              <a:r>
                <a:rPr lang="ko-KR" altLang="en-US" dirty="0" err="1"/>
                <a:t>애니멀</a:t>
              </a:r>
              <a:r>
                <a:rPr lang="ko-KR" altLang="en-US" dirty="0"/>
                <a:t> </a:t>
              </a:r>
              <a:r>
                <a:rPr lang="ko-KR" altLang="en-US" dirty="0" err="1"/>
                <a:t>테라피</a:t>
              </a:r>
              <a:r>
                <a:rPr lang="ko-KR" altLang="en-US" dirty="0"/>
                <a:t> </a:t>
              </a:r>
              <a:r>
                <a:rPr lang="en-US" altLang="ko-KR" dirty="0"/>
                <a:t>(</a:t>
              </a:r>
              <a:r>
                <a:rPr lang="ko-KR" altLang="en-US" dirty="0"/>
                <a:t>동물을 사용해 심신의 사회복귀 요법을 실시하고</a:t>
              </a:r>
              <a:r>
                <a:rPr lang="en-US" altLang="ko-KR" dirty="0"/>
                <a:t>, </a:t>
              </a:r>
              <a:r>
                <a:rPr lang="ko-KR" altLang="en-US" dirty="0"/>
                <a:t>최근에는 로봇바다표범을 사용해 고령자의 마음을 달래려는 시도 등</a:t>
              </a:r>
              <a:r>
                <a:rPr lang="en-US" altLang="ko-KR" dirty="0"/>
                <a:t>)</a:t>
              </a:r>
            </a:p>
            <a:p>
              <a:r>
                <a:rPr lang="ko-KR" altLang="en-US" dirty="0"/>
                <a:t>예술요법 </a:t>
              </a:r>
              <a:r>
                <a:rPr lang="en-US" altLang="ko-KR" dirty="0"/>
                <a:t>(</a:t>
              </a:r>
              <a:r>
                <a:rPr lang="ko-KR" altLang="en-US" dirty="0"/>
                <a:t>칼라 </a:t>
              </a:r>
              <a:r>
                <a:rPr lang="ko-KR" altLang="en-US" dirty="0" err="1"/>
                <a:t>테라피</a:t>
              </a:r>
              <a:r>
                <a:rPr lang="en-US" altLang="ko-KR" dirty="0"/>
                <a:t>, </a:t>
              </a:r>
              <a:r>
                <a:rPr lang="ko-KR" altLang="en-US" dirty="0"/>
                <a:t>원예요법</a:t>
              </a:r>
              <a:r>
                <a:rPr lang="en-US" altLang="ko-KR" dirty="0"/>
                <a:t>, </a:t>
              </a:r>
              <a:r>
                <a:rPr lang="ko-KR" altLang="en-US" dirty="0"/>
                <a:t>음악요법</a:t>
              </a:r>
              <a:r>
                <a:rPr lang="en-US" altLang="ko-KR" dirty="0"/>
                <a:t>)</a:t>
              </a:r>
            </a:p>
            <a:p>
              <a:r>
                <a:rPr lang="ko-KR" altLang="en-US" dirty="0"/>
                <a:t>보디워크 </a:t>
              </a:r>
              <a:r>
                <a:rPr lang="en-US" altLang="ko-KR" dirty="0"/>
                <a:t>(</a:t>
              </a:r>
              <a:r>
                <a:rPr lang="ko-KR" altLang="en-US" dirty="0"/>
                <a:t>마음을 </a:t>
              </a:r>
              <a:r>
                <a:rPr lang="ko-KR" altLang="en-US" dirty="0" err="1"/>
                <a:t>케어하는</a:t>
              </a:r>
              <a:r>
                <a:rPr lang="ko-KR" altLang="en-US" dirty="0"/>
                <a:t> 방법으로서 육체적인 트레이닝 효과와 함께 요가</a:t>
              </a:r>
              <a:r>
                <a:rPr lang="en-US" altLang="ko-KR" dirty="0"/>
                <a:t>, </a:t>
              </a:r>
              <a:r>
                <a:rPr lang="ko-KR" altLang="en-US" dirty="0"/>
                <a:t>기공</a:t>
              </a:r>
              <a:r>
                <a:rPr lang="en-US" altLang="ko-KR" dirty="0"/>
                <a:t>, </a:t>
              </a:r>
              <a:r>
                <a:rPr lang="ko-KR" altLang="en-US" dirty="0" err="1"/>
                <a:t>태극권</a:t>
              </a:r>
              <a:r>
                <a:rPr lang="ko-KR" altLang="en-US" dirty="0"/>
                <a:t> </a:t>
              </a:r>
              <a:r>
                <a:rPr lang="en-US" altLang="ko-KR" dirty="0"/>
                <a:t>,</a:t>
              </a:r>
              <a:r>
                <a:rPr lang="ko-KR" altLang="en-US" dirty="0"/>
                <a:t> 체조 등</a:t>
              </a:r>
              <a:r>
                <a:rPr lang="en-US" altLang="ko-KR" dirty="0"/>
                <a:t>)</a:t>
              </a:r>
            </a:p>
          </p:txBody>
        </p:sp>
        <p:sp>
          <p:nvSpPr>
            <p:cNvPr id="14" name="Object 5">
              <a:extLst>
                <a:ext uri="{FF2B5EF4-FFF2-40B4-BE49-F238E27FC236}">
                  <a16:creationId xmlns:a16="http://schemas.microsoft.com/office/drawing/2014/main" id="{DB93F045-1342-4BFB-AF60-1CF9DD70D465}"/>
                </a:ext>
              </a:extLst>
            </p:cNvPr>
            <p:cNvSpPr txBox="1"/>
            <p:nvPr/>
          </p:nvSpPr>
          <p:spPr>
            <a:xfrm>
              <a:off x="370181" y="4131906"/>
              <a:ext cx="5878532" cy="16665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  <a:defRPr sz="1400" b="0">
                  <a:latin typeface="+mn-ea"/>
                  <a:cs typeface="Microsoft GothicNeo" panose="020B0500000101010101" pitchFamily="34" charset="-127"/>
                </a:defRPr>
              </a:lvl1pPr>
            </a:lstStyle>
            <a:p>
              <a:pPr marL="0" indent="0">
                <a:buNone/>
              </a:pPr>
              <a:r>
                <a:rPr lang="ko-KR" altLang="en-US" b="1" dirty="0"/>
                <a:t>영적인 자연치유 </a:t>
              </a:r>
              <a:r>
                <a:rPr lang="en-US" altLang="ko-KR" b="1" dirty="0"/>
                <a:t>(Spiritual naturopathy)</a:t>
              </a:r>
            </a:p>
            <a:p>
              <a:r>
                <a:rPr lang="ko-KR" altLang="en-US" dirty="0"/>
                <a:t>생체 에너지 </a:t>
              </a:r>
              <a:r>
                <a:rPr lang="en-US" altLang="ko-KR" dirty="0"/>
                <a:t>&amp; </a:t>
              </a:r>
              <a:r>
                <a:rPr lang="ko-KR" altLang="en-US" dirty="0"/>
                <a:t>파동요법 </a:t>
              </a:r>
              <a:r>
                <a:rPr lang="en-US" altLang="ko-KR" dirty="0"/>
                <a:t>(</a:t>
              </a:r>
              <a:r>
                <a:rPr lang="ko-KR" altLang="en-US" dirty="0" err="1"/>
                <a:t>레이키</a:t>
              </a:r>
              <a:r>
                <a:rPr lang="en-US" altLang="ko-KR" dirty="0"/>
                <a:t>, </a:t>
              </a:r>
              <a:r>
                <a:rPr lang="ko-KR" altLang="en-US" dirty="0"/>
                <a:t>영적치유</a:t>
              </a:r>
              <a:r>
                <a:rPr lang="en-US" altLang="ko-KR" dirty="0"/>
                <a:t>, </a:t>
              </a:r>
              <a:r>
                <a:rPr lang="ko-KR" altLang="en-US" dirty="0"/>
                <a:t>기공</a:t>
              </a:r>
              <a:r>
                <a:rPr lang="en-US" altLang="ko-KR" dirty="0"/>
                <a:t>, </a:t>
              </a:r>
              <a:r>
                <a:rPr lang="ko-KR" altLang="en-US" dirty="0"/>
                <a:t>정령</a:t>
              </a:r>
              <a:r>
                <a:rPr lang="en-US" altLang="ko-KR" dirty="0"/>
                <a:t>, </a:t>
              </a:r>
              <a:r>
                <a:rPr lang="ko-KR" altLang="en-US" dirty="0" err="1"/>
                <a:t>호메오파시</a:t>
              </a:r>
              <a:r>
                <a:rPr lang="en-US" altLang="ko-KR" dirty="0"/>
                <a:t>)</a:t>
              </a:r>
            </a:p>
            <a:p>
              <a:r>
                <a:rPr lang="ko-KR" altLang="en-US" dirty="0"/>
                <a:t>기원을 이용한 치료법 </a:t>
              </a:r>
              <a:r>
                <a:rPr lang="en-US" altLang="ko-KR" dirty="0"/>
                <a:t>(</a:t>
              </a:r>
              <a:r>
                <a:rPr lang="ko-KR" altLang="en-US" dirty="0"/>
                <a:t>종교적인 기도</a:t>
              </a:r>
              <a:r>
                <a:rPr lang="en-US" altLang="ko-KR" dirty="0"/>
                <a:t>, </a:t>
              </a:r>
              <a:r>
                <a:rPr lang="ko-KR" altLang="en-US" dirty="0" err="1"/>
                <a:t>아유르베다</a:t>
              </a:r>
              <a:r>
                <a:rPr lang="en-US" altLang="ko-KR" dirty="0"/>
                <a:t>)</a:t>
              </a:r>
            </a:p>
            <a:p>
              <a:r>
                <a:rPr lang="ko-KR" altLang="en-US" dirty="0"/>
                <a:t>명상 </a:t>
              </a:r>
              <a:r>
                <a:rPr lang="en-US" altLang="ko-KR" dirty="0"/>
                <a:t>(</a:t>
              </a:r>
              <a:r>
                <a:rPr lang="ko-KR" altLang="en-US" dirty="0"/>
                <a:t>요가의 명상</a:t>
              </a:r>
              <a:r>
                <a:rPr lang="en-US" altLang="ko-KR" dirty="0"/>
                <a:t>=</a:t>
              </a:r>
              <a:r>
                <a:rPr lang="ko-KR" altLang="en-US" dirty="0" err="1"/>
                <a:t>만트라</a:t>
              </a:r>
              <a:r>
                <a:rPr lang="ko-KR" altLang="en-US" dirty="0"/>
                <a:t> 명상</a:t>
              </a:r>
              <a:r>
                <a:rPr lang="en-US" altLang="ko-KR" dirty="0"/>
                <a:t>, </a:t>
              </a:r>
              <a:r>
                <a:rPr lang="ko-KR" altLang="en-US" dirty="0" err="1"/>
                <a:t>샤트라</a:t>
              </a:r>
              <a:r>
                <a:rPr lang="ko-KR" altLang="en-US" dirty="0"/>
                <a:t> 명상</a:t>
              </a:r>
              <a:r>
                <a:rPr lang="en-US" altLang="ko-KR" dirty="0"/>
                <a:t>)</a:t>
              </a:r>
            </a:p>
            <a:p>
              <a:r>
                <a:rPr lang="ko-KR" altLang="en-US" dirty="0"/>
                <a:t>최면 요법</a:t>
              </a:r>
              <a:r>
                <a:rPr lang="en-US" altLang="ko-KR" dirty="0"/>
                <a:t>, </a:t>
              </a:r>
              <a:r>
                <a:rPr lang="ko-KR" altLang="en-US" dirty="0"/>
                <a:t>전생 요법</a:t>
              </a:r>
              <a:endParaRPr lang="en-US" altLang="ko-KR" dirty="0"/>
            </a:p>
          </p:txBody>
        </p:sp>
      </p:grpSp>
      <p:sp>
        <p:nvSpPr>
          <p:cNvPr id="15" name="내용 개체 틀 8">
            <a:extLst>
              <a:ext uri="{FF2B5EF4-FFF2-40B4-BE49-F238E27FC236}">
                <a16:creationId xmlns:a16="http://schemas.microsoft.com/office/drawing/2014/main" id="{DD79A46C-FAE3-436E-B46D-E7267F028EA7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17" name="내용 개체 틀 8">
            <a:extLst>
              <a:ext uri="{FF2B5EF4-FFF2-40B4-BE49-F238E27FC236}">
                <a16:creationId xmlns:a16="http://schemas.microsoft.com/office/drawing/2014/main" id="{86403140-DB34-4898-990D-62C12C0F7B37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18" name="내용 개체 틀 8">
            <a:extLst>
              <a:ext uri="{FF2B5EF4-FFF2-40B4-BE49-F238E27FC236}">
                <a16:creationId xmlns:a16="http://schemas.microsoft.com/office/drawing/2014/main" id="{E6C210FD-AF90-481A-967E-F68184FD4B9D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DD02FA92-8428-48B2-B67C-CAC31535410D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3AA2CC3F-0042-4F12-A9CD-6433587CFDEB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AFC60D60-3CA9-449F-B896-5588B1883895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23F8D8F0-F4FD-4E6F-9DBB-2C960C253F8F}"/>
              </a:ext>
            </a:extLst>
          </p:cNvPr>
          <p:cNvSpPr txBox="1"/>
          <p:nvPr/>
        </p:nvSpPr>
        <p:spPr>
          <a:xfrm>
            <a:off x="370181" y="1255414"/>
            <a:ext cx="3583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dirty="0"/>
              <a:t>치유</a:t>
            </a:r>
            <a:r>
              <a:rPr lang="en-US" altLang="ko-KR" sz="1800" dirty="0"/>
              <a:t>(</a:t>
            </a:r>
            <a:r>
              <a:rPr lang="ko-KR" altLang="en-US" sz="1800" dirty="0"/>
              <a:t>치료</a:t>
            </a:r>
            <a:r>
              <a:rPr lang="en-US" altLang="ko-KR" sz="1800" dirty="0"/>
              <a:t>)</a:t>
            </a:r>
            <a:r>
              <a:rPr lang="ko-KR" altLang="en-US" sz="1800" dirty="0"/>
              <a:t>관광의 유형과 분류</a:t>
            </a:r>
            <a:endParaRPr lang="en-US" altLang="ko-KR" sz="1800" dirty="0"/>
          </a:p>
        </p:txBody>
      </p:sp>
    </p:spTree>
    <p:extLst>
      <p:ext uri="{BB962C8B-B14F-4D97-AF65-F5344CB8AC3E}">
        <p14:creationId xmlns:p14="http://schemas.microsoft.com/office/powerpoint/2010/main" val="16564317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42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7593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05.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무안군 </a:t>
            </a:r>
            <a:r>
              <a:rPr lang="ko-KR" altLang="en-US" sz="2400" b="1" dirty="0" err="1">
                <a:solidFill>
                  <a:schemeClr val="bg1">
                    <a:lumMod val="95000"/>
                  </a:schemeClr>
                </a:solidFill>
              </a:rPr>
              <a:t>도농교류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 활성화방안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무안군 거점형 관광 치유공간 조성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1" y="1255414"/>
            <a:ext cx="1487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3) </a:t>
            </a:r>
            <a:r>
              <a:rPr lang="ko-KR" altLang="en-US" sz="1800" dirty="0"/>
              <a:t>개발 컨셉</a:t>
            </a:r>
            <a:endParaRPr lang="en-US" altLang="ko-KR" sz="1800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9E745E88-AE7D-46A7-8FDA-3BC42C63E8DB}"/>
              </a:ext>
            </a:extLst>
          </p:cNvPr>
          <p:cNvGrpSpPr/>
          <p:nvPr/>
        </p:nvGrpSpPr>
        <p:grpSpPr>
          <a:xfrm>
            <a:off x="858342" y="2200645"/>
            <a:ext cx="10475316" cy="3394472"/>
            <a:chOff x="858342" y="2152890"/>
            <a:chExt cx="10475316" cy="3394472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B74645D2-07A9-427E-999E-4D3F667F4AE8}"/>
                </a:ext>
              </a:extLst>
            </p:cNvPr>
            <p:cNvSpPr/>
            <p:nvPr/>
          </p:nvSpPr>
          <p:spPr>
            <a:xfrm>
              <a:off x="858342" y="2152891"/>
              <a:ext cx="2700320" cy="532436"/>
            </a:xfrm>
            <a:prstGeom prst="roundRect">
              <a:avLst/>
            </a:prstGeom>
            <a:noFill/>
            <a:ln w="19050">
              <a:solidFill>
                <a:srgbClr val="7575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</a:rPr>
                <a:t>치료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7" name="사각형: 둥근 모서리 16">
              <a:extLst>
                <a:ext uri="{FF2B5EF4-FFF2-40B4-BE49-F238E27FC236}">
                  <a16:creationId xmlns:a16="http://schemas.microsoft.com/office/drawing/2014/main" id="{A1FC98A5-F33B-4330-9EEB-95675DA99914}"/>
                </a:ext>
              </a:extLst>
            </p:cNvPr>
            <p:cNvSpPr/>
            <p:nvPr/>
          </p:nvSpPr>
          <p:spPr>
            <a:xfrm>
              <a:off x="4745840" y="2152891"/>
              <a:ext cx="2700320" cy="532436"/>
            </a:xfrm>
            <a:prstGeom prst="roundRect">
              <a:avLst/>
            </a:prstGeom>
            <a:noFill/>
            <a:ln w="19050">
              <a:solidFill>
                <a:srgbClr val="7575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</a:rPr>
                <a:t>의료행위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id="{1CE000EB-B143-4C26-9A9F-AA0CC39751BF}"/>
                </a:ext>
              </a:extLst>
            </p:cNvPr>
            <p:cNvSpPr/>
            <p:nvPr/>
          </p:nvSpPr>
          <p:spPr>
            <a:xfrm>
              <a:off x="858342" y="2978032"/>
              <a:ext cx="2700320" cy="532436"/>
            </a:xfrm>
            <a:prstGeom prst="roundRect">
              <a:avLst/>
            </a:prstGeom>
            <a:noFill/>
            <a:ln w="19050">
              <a:solidFill>
                <a:srgbClr val="7575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치유</a:t>
              </a:r>
            </a:p>
          </p:txBody>
        </p:sp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E0341493-8FB7-4545-8B3E-82F7A4E17528}"/>
                </a:ext>
              </a:extLst>
            </p:cNvPr>
            <p:cNvSpPr/>
            <p:nvPr/>
          </p:nvSpPr>
          <p:spPr>
            <a:xfrm>
              <a:off x="4745840" y="2978032"/>
              <a:ext cx="2700320" cy="532436"/>
            </a:xfrm>
            <a:prstGeom prst="roundRect">
              <a:avLst/>
            </a:prstGeom>
            <a:noFill/>
            <a:ln w="19050">
              <a:solidFill>
                <a:srgbClr val="7575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</a:rPr>
                <a:t>대체요법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26" name="사각형: 둥근 모서리 25">
              <a:extLst>
                <a:ext uri="{FF2B5EF4-FFF2-40B4-BE49-F238E27FC236}">
                  <a16:creationId xmlns:a16="http://schemas.microsoft.com/office/drawing/2014/main" id="{A8FCF365-CC78-4040-A7A5-6680B48856F8}"/>
                </a:ext>
              </a:extLst>
            </p:cNvPr>
            <p:cNvSpPr/>
            <p:nvPr/>
          </p:nvSpPr>
          <p:spPr>
            <a:xfrm>
              <a:off x="8633338" y="2152890"/>
              <a:ext cx="2700320" cy="1357577"/>
            </a:xfrm>
            <a:prstGeom prst="roundRect">
              <a:avLst/>
            </a:prstGeom>
            <a:noFill/>
            <a:ln w="19050">
              <a:solidFill>
                <a:srgbClr val="7575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>
                  <a:solidFill>
                    <a:schemeClr val="tx1"/>
                  </a:solidFill>
                </a:rPr>
                <a:t>국내 혼합 사용</a:t>
              </a:r>
            </a:p>
          </p:txBody>
        </p:sp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B7D6F86D-EDF2-4449-9EB6-988E23602D8A}"/>
                </a:ext>
              </a:extLst>
            </p:cNvPr>
            <p:cNvSpPr/>
            <p:nvPr/>
          </p:nvSpPr>
          <p:spPr>
            <a:xfrm>
              <a:off x="858342" y="3872519"/>
              <a:ext cx="5089365" cy="532436"/>
            </a:xfrm>
            <a:prstGeom prst="roundRect">
              <a:avLst/>
            </a:prstGeom>
            <a:noFill/>
            <a:ln w="19050">
              <a:solidFill>
                <a:srgbClr val="7575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치료 거점공간조성</a:t>
              </a:r>
            </a:p>
          </p:txBody>
        </p:sp>
        <p:sp>
          <p:nvSpPr>
            <p:cNvPr id="32" name="사각형: 둥근 모서리 31">
              <a:extLst>
                <a:ext uri="{FF2B5EF4-FFF2-40B4-BE49-F238E27FC236}">
                  <a16:creationId xmlns:a16="http://schemas.microsoft.com/office/drawing/2014/main" id="{97AC4B76-BA80-4BED-849B-5C42D10BEA60}"/>
                </a:ext>
              </a:extLst>
            </p:cNvPr>
            <p:cNvSpPr/>
            <p:nvPr/>
          </p:nvSpPr>
          <p:spPr>
            <a:xfrm>
              <a:off x="6244293" y="3872519"/>
              <a:ext cx="5089365" cy="532436"/>
            </a:xfrm>
            <a:prstGeom prst="roundRect">
              <a:avLst/>
            </a:prstGeom>
            <a:noFill/>
            <a:ln w="19050">
              <a:solidFill>
                <a:srgbClr val="7575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</a:rPr>
                <a:t>치유 거점공간조성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33" name="사각형: 둥근 모서리 32">
              <a:extLst>
                <a:ext uri="{FF2B5EF4-FFF2-40B4-BE49-F238E27FC236}">
                  <a16:creationId xmlns:a16="http://schemas.microsoft.com/office/drawing/2014/main" id="{2A48FE58-B9D9-4CFA-B83C-439CFCC514C7}"/>
                </a:ext>
              </a:extLst>
            </p:cNvPr>
            <p:cNvSpPr/>
            <p:nvPr/>
          </p:nvSpPr>
          <p:spPr>
            <a:xfrm>
              <a:off x="858343" y="4929933"/>
              <a:ext cx="2389045" cy="532436"/>
            </a:xfrm>
            <a:prstGeom prst="roundRect">
              <a:avLst/>
            </a:prstGeom>
            <a:noFill/>
            <a:ln w="19050">
              <a:solidFill>
                <a:srgbClr val="7575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</a:rPr>
                <a:t>직역병원과 연계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id="{5A37C966-729D-4C0B-9C84-AD6FA611A56E}"/>
                </a:ext>
              </a:extLst>
            </p:cNvPr>
            <p:cNvSpPr/>
            <p:nvPr/>
          </p:nvSpPr>
          <p:spPr>
            <a:xfrm>
              <a:off x="3558664" y="4929933"/>
              <a:ext cx="2389045" cy="532436"/>
            </a:xfrm>
            <a:prstGeom prst="roundRect">
              <a:avLst/>
            </a:prstGeom>
            <a:noFill/>
            <a:ln w="19050">
              <a:solidFill>
                <a:srgbClr val="7575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>
                  <a:solidFill>
                    <a:schemeClr val="tx1"/>
                  </a:solidFill>
                </a:rPr>
                <a:t>고부가가치 창출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35" name="사각형: 둥근 모서리 34">
              <a:extLst>
                <a:ext uri="{FF2B5EF4-FFF2-40B4-BE49-F238E27FC236}">
                  <a16:creationId xmlns:a16="http://schemas.microsoft.com/office/drawing/2014/main" id="{F8BE30B6-C597-4B34-93B4-29FAE50B0F70}"/>
                </a:ext>
              </a:extLst>
            </p:cNvPr>
            <p:cNvSpPr/>
            <p:nvPr/>
          </p:nvSpPr>
          <p:spPr>
            <a:xfrm>
              <a:off x="6244293" y="4844940"/>
              <a:ext cx="2389045" cy="702422"/>
            </a:xfrm>
            <a:prstGeom prst="roundRect">
              <a:avLst/>
            </a:prstGeom>
            <a:noFill/>
            <a:ln w="19050">
              <a:solidFill>
                <a:srgbClr val="7575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프로그램 </a:t>
              </a:r>
              <a:endParaRPr lang="en-US" altLang="ko-KR" sz="160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600">
                  <a:solidFill>
                    <a:schemeClr val="tx1"/>
                  </a:solidFill>
                </a:rPr>
                <a:t>차별화 </a:t>
              </a:r>
              <a:r>
                <a:rPr lang="ko-KR" altLang="en-US" sz="1600" dirty="0">
                  <a:solidFill>
                    <a:schemeClr val="tx1"/>
                  </a:solidFill>
                </a:rPr>
                <a:t>필요</a:t>
              </a:r>
            </a:p>
          </p:txBody>
        </p:sp>
        <p:sp>
          <p:nvSpPr>
            <p:cNvPr id="36" name="사각형: 둥근 모서리 35">
              <a:extLst>
                <a:ext uri="{FF2B5EF4-FFF2-40B4-BE49-F238E27FC236}">
                  <a16:creationId xmlns:a16="http://schemas.microsoft.com/office/drawing/2014/main" id="{E5FE3EE8-1B96-40BB-8926-37D5C6FACCFF}"/>
                </a:ext>
              </a:extLst>
            </p:cNvPr>
            <p:cNvSpPr/>
            <p:nvPr/>
          </p:nvSpPr>
          <p:spPr>
            <a:xfrm>
              <a:off x="8944613" y="4844941"/>
              <a:ext cx="2389045" cy="702420"/>
            </a:xfrm>
            <a:prstGeom prst="roundRect">
              <a:avLst/>
            </a:prstGeom>
            <a:noFill/>
            <a:ln w="19050">
              <a:solidFill>
                <a:srgbClr val="7575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국내 유사 사례지와 </a:t>
              </a:r>
              <a:endParaRPr lang="en-US" altLang="ko-KR" sz="1600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경쟁 필요</a:t>
              </a:r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7389D6DD-A45A-4074-BDDD-EB53F12AE518}"/>
                </a:ext>
              </a:extLst>
            </p:cNvPr>
            <p:cNvCxnSpPr>
              <a:stCxn id="3" idx="3"/>
              <a:endCxn id="17" idx="1"/>
            </p:cNvCxnSpPr>
            <p:nvPr/>
          </p:nvCxnSpPr>
          <p:spPr>
            <a:xfrm>
              <a:off x="3558662" y="2419109"/>
              <a:ext cx="1187177" cy="0"/>
            </a:xfrm>
            <a:prstGeom prst="line">
              <a:avLst/>
            </a:prstGeom>
            <a:ln w="19050">
              <a:solidFill>
                <a:srgbClr val="7575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1BEA9E3B-C465-4D16-B35A-9A931F05E175}"/>
                </a:ext>
              </a:extLst>
            </p:cNvPr>
            <p:cNvCxnSpPr>
              <a:cxnSpLocks/>
              <a:stCxn id="18" idx="3"/>
              <a:endCxn id="25" idx="1"/>
            </p:cNvCxnSpPr>
            <p:nvPr/>
          </p:nvCxnSpPr>
          <p:spPr>
            <a:xfrm>
              <a:off x="3558662" y="3244250"/>
              <a:ext cx="1187177" cy="0"/>
            </a:xfrm>
            <a:prstGeom prst="line">
              <a:avLst/>
            </a:prstGeom>
            <a:ln w="19050">
              <a:solidFill>
                <a:srgbClr val="7575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A54F11EC-93DD-439F-9A48-73952B056CFE}"/>
                </a:ext>
              </a:extLst>
            </p:cNvPr>
            <p:cNvCxnSpPr>
              <a:cxnSpLocks/>
            </p:cNvCxnSpPr>
            <p:nvPr/>
          </p:nvCxnSpPr>
          <p:spPr>
            <a:xfrm>
              <a:off x="7446160" y="2419109"/>
              <a:ext cx="424090" cy="0"/>
            </a:xfrm>
            <a:prstGeom prst="line">
              <a:avLst/>
            </a:prstGeom>
            <a:ln w="19050">
              <a:solidFill>
                <a:srgbClr val="7575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>
              <a:extLst>
                <a:ext uri="{FF2B5EF4-FFF2-40B4-BE49-F238E27FC236}">
                  <a16:creationId xmlns:a16="http://schemas.microsoft.com/office/drawing/2014/main" id="{369B7FB5-9CBB-4FBE-A8A9-F0E1C1EA9AD7}"/>
                </a:ext>
              </a:extLst>
            </p:cNvPr>
            <p:cNvCxnSpPr>
              <a:cxnSpLocks/>
            </p:cNvCxnSpPr>
            <p:nvPr/>
          </p:nvCxnSpPr>
          <p:spPr>
            <a:xfrm>
              <a:off x="7446160" y="3244250"/>
              <a:ext cx="424090" cy="0"/>
            </a:xfrm>
            <a:prstGeom prst="line">
              <a:avLst/>
            </a:prstGeom>
            <a:ln w="19050">
              <a:solidFill>
                <a:srgbClr val="7575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0645FF45-E6DD-42BE-BE6C-150F9D6A42D3}"/>
                </a:ext>
              </a:extLst>
            </p:cNvPr>
            <p:cNvCxnSpPr>
              <a:cxnSpLocks/>
            </p:cNvCxnSpPr>
            <p:nvPr/>
          </p:nvCxnSpPr>
          <p:spPr>
            <a:xfrm>
              <a:off x="7870250" y="2419108"/>
              <a:ext cx="0" cy="825141"/>
            </a:xfrm>
            <a:prstGeom prst="line">
              <a:avLst/>
            </a:prstGeom>
            <a:ln w="19050">
              <a:solidFill>
                <a:srgbClr val="7575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F72B99B9-96E0-4C1F-A032-385FA7A1D96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7870250" y="2831678"/>
              <a:ext cx="763087" cy="1"/>
            </a:xfrm>
            <a:prstGeom prst="line">
              <a:avLst/>
            </a:prstGeom>
            <a:ln w="19050">
              <a:solidFill>
                <a:srgbClr val="7575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>
              <a:extLst>
                <a:ext uri="{FF2B5EF4-FFF2-40B4-BE49-F238E27FC236}">
                  <a16:creationId xmlns:a16="http://schemas.microsoft.com/office/drawing/2014/main" id="{FAD46975-AAB3-48AE-A361-4324748A26E5}"/>
                </a:ext>
              </a:extLst>
            </p:cNvPr>
            <p:cNvCxnSpPr>
              <a:cxnSpLocks/>
              <a:stCxn id="31" idx="2"/>
              <a:endCxn id="33" idx="0"/>
            </p:cNvCxnSpPr>
            <p:nvPr/>
          </p:nvCxnSpPr>
          <p:spPr>
            <a:xfrm flipH="1">
              <a:off x="2052866" y="4404955"/>
              <a:ext cx="1350159" cy="524978"/>
            </a:xfrm>
            <a:prstGeom prst="line">
              <a:avLst/>
            </a:prstGeom>
            <a:ln w="19050">
              <a:solidFill>
                <a:srgbClr val="7575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연결선 43">
              <a:extLst>
                <a:ext uri="{FF2B5EF4-FFF2-40B4-BE49-F238E27FC236}">
                  <a16:creationId xmlns:a16="http://schemas.microsoft.com/office/drawing/2014/main" id="{1889A1B8-A057-4EDA-8BCE-EF3B97FD1637}"/>
                </a:ext>
              </a:extLst>
            </p:cNvPr>
            <p:cNvCxnSpPr>
              <a:cxnSpLocks/>
              <a:stCxn id="32" idx="2"/>
              <a:endCxn id="35" idx="0"/>
            </p:cNvCxnSpPr>
            <p:nvPr/>
          </p:nvCxnSpPr>
          <p:spPr>
            <a:xfrm flipH="1">
              <a:off x="7438816" y="4404955"/>
              <a:ext cx="1350160" cy="439985"/>
            </a:xfrm>
            <a:prstGeom prst="line">
              <a:avLst/>
            </a:prstGeom>
            <a:ln w="19050">
              <a:solidFill>
                <a:srgbClr val="7575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직선 연결선 47">
              <a:extLst>
                <a:ext uri="{FF2B5EF4-FFF2-40B4-BE49-F238E27FC236}">
                  <a16:creationId xmlns:a16="http://schemas.microsoft.com/office/drawing/2014/main" id="{6900AF89-6C4C-458A-A841-5643DAEA4493}"/>
                </a:ext>
              </a:extLst>
            </p:cNvPr>
            <p:cNvCxnSpPr>
              <a:cxnSpLocks/>
              <a:stCxn id="31" idx="2"/>
              <a:endCxn id="34" idx="0"/>
            </p:cNvCxnSpPr>
            <p:nvPr/>
          </p:nvCxnSpPr>
          <p:spPr>
            <a:xfrm>
              <a:off x="3403025" y="4404955"/>
              <a:ext cx="1350162" cy="524978"/>
            </a:xfrm>
            <a:prstGeom prst="line">
              <a:avLst/>
            </a:prstGeom>
            <a:ln w="19050">
              <a:solidFill>
                <a:srgbClr val="7575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연결선 50">
              <a:extLst>
                <a:ext uri="{FF2B5EF4-FFF2-40B4-BE49-F238E27FC236}">
                  <a16:creationId xmlns:a16="http://schemas.microsoft.com/office/drawing/2014/main" id="{B79EB313-30D9-4394-B7F8-2D2461246584}"/>
                </a:ext>
              </a:extLst>
            </p:cNvPr>
            <p:cNvCxnSpPr>
              <a:cxnSpLocks/>
              <a:stCxn id="32" idx="2"/>
              <a:endCxn id="36" idx="0"/>
            </p:cNvCxnSpPr>
            <p:nvPr/>
          </p:nvCxnSpPr>
          <p:spPr>
            <a:xfrm>
              <a:off x="8788976" y="4404955"/>
              <a:ext cx="1350160" cy="439986"/>
            </a:xfrm>
            <a:prstGeom prst="line">
              <a:avLst/>
            </a:prstGeom>
            <a:ln w="19050">
              <a:solidFill>
                <a:srgbClr val="7575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4006D04C-386E-4A17-B7D1-22B06C39C2A0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D61290F7-A44B-49A5-A81E-8161130C9EB6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45" name="내용 개체 틀 8">
            <a:extLst>
              <a:ext uri="{FF2B5EF4-FFF2-40B4-BE49-F238E27FC236}">
                <a16:creationId xmlns:a16="http://schemas.microsoft.com/office/drawing/2014/main" id="{3015DC12-793A-4DDD-B0D0-A15433405C73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6" name="내용 개체 틀 8">
            <a:extLst>
              <a:ext uri="{FF2B5EF4-FFF2-40B4-BE49-F238E27FC236}">
                <a16:creationId xmlns:a16="http://schemas.microsoft.com/office/drawing/2014/main" id="{8769C791-B620-4D05-AEC7-487DAD6E5219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7" name="내용 개체 틀 8">
            <a:extLst>
              <a:ext uri="{FF2B5EF4-FFF2-40B4-BE49-F238E27FC236}">
                <a16:creationId xmlns:a16="http://schemas.microsoft.com/office/drawing/2014/main" id="{B57B1D35-28AE-428A-B5FE-2056C31372F5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9" name="내용 개체 틀 8">
            <a:extLst>
              <a:ext uri="{FF2B5EF4-FFF2-40B4-BE49-F238E27FC236}">
                <a16:creationId xmlns:a16="http://schemas.microsoft.com/office/drawing/2014/main" id="{532192BA-E7C7-4BDE-A170-B5D0F924CA28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1749598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43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7593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05.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무안군 </a:t>
            </a:r>
            <a:r>
              <a:rPr lang="ko-KR" altLang="en-US" sz="2400" b="1" dirty="0" err="1">
                <a:solidFill>
                  <a:schemeClr val="bg1">
                    <a:lumMod val="95000"/>
                  </a:schemeClr>
                </a:solidFill>
              </a:rPr>
              <a:t>도농교류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 활성화방안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무안군 거점형 관광 치유공간 조성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C1524F6D-7856-4D25-91E1-A1E7DB75BC09}"/>
              </a:ext>
            </a:extLst>
          </p:cNvPr>
          <p:cNvSpPr txBox="1"/>
          <p:nvPr/>
        </p:nvSpPr>
        <p:spPr>
          <a:xfrm>
            <a:off x="370181" y="1255414"/>
            <a:ext cx="1487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3) </a:t>
            </a:r>
            <a:r>
              <a:rPr lang="ko-KR" altLang="en-US" sz="1800" dirty="0"/>
              <a:t>개발 컨셉</a:t>
            </a:r>
            <a:endParaRPr lang="en-US" altLang="ko-KR" sz="1800" dirty="0"/>
          </a:p>
        </p:txBody>
      </p:sp>
      <p:pic>
        <p:nvPicPr>
          <p:cNvPr id="46" name="Picture 7">
            <a:extLst>
              <a:ext uri="{FF2B5EF4-FFF2-40B4-BE49-F238E27FC236}">
                <a16:creationId xmlns:a16="http://schemas.microsoft.com/office/drawing/2014/main" id="{0C9370B2-4014-4B8F-B406-8F42B30D95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9"/>
          <a:stretch/>
        </p:blipFill>
        <p:spPr>
          <a:xfrm>
            <a:off x="4474121" y="3744838"/>
            <a:ext cx="3243759" cy="102730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0" name="Picture 1">
            <a:extLst>
              <a:ext uri="{FF2B5EF4-FFF2-40B4-BE49-F238E27FC236}">
                <a16:creationId xmlns:a16="http://schemas.microsoft.com/office/drawing/2014/main" id="{1DD71116-88AF-4370-AB0C-CAC392A1FB8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649" t="25408" r="63424" b="19629"/>
          <a:stretch>
            <a:fillRect/>
          </a:stretch>
        </p:blipFill>
        <p:spPr>
          <a:xfrm>
            <a:off x="1741061" y="1858827"/>
            <a:ext cx="2355352" cy="157017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2" name="Picture 3">
            <a:extLst>
              <a:ext uri="{FF2B5EF4-FFF2-40B4-BE49-F238E27FC236}">
                <a16:creationId xmlns:a16="http://schemas.microsoft.com/office/drawing/2014/main" id="{2FD061E5-3E86-438C-9150-D29BD08ECA6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449" t="22462" r="64072" b="25532"/>
          <a:stretch>
            <a:fillRect/>
          </a:stretch>
        </p:blipFill>
        <p:spPr>
          <a:xfrm>
            <a:off x="4918324" y="1858827"/>
            <a:ext cx="2355352" cy="157017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5" name="Picture 5">
            <a:extLst>
              <a:ext uri="{FF2B5EF4-FFF2-40B4-BE49-F238E27FC236}">
                <a16:creationId xmlns:a16="http://schemas.microsoft.com/office/drawing/2014/main" id="{0DB06634-B2EF-418F-971A-5880091E3EA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3203" t="21122" r="64133" b="29325"/>
          <a:stretch>
            <a:fillRect/>
          </a:stretch>
        </p:blipFill>
        <p:spPr>
          <a:xfrm>
            <a:off x="8095587" y="1858827"/>
            <a:ext cx="2355352" cy="157017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CEE882C-6507-4F18-A77D-3B56F3509B31}"/>
              </a:ext>
            </a:extLst>
          </p:cNvPr>
          <p:cNvSpPr txBox="1"/>
          <p:nvPr/>
        </p:nvSpPr>
        <p:spPr>
          <a:xfrm>
            <a:off x="2202034" y="3429000"/>
            <a:ext cx="14334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/>
              <a:t>붉은비단</a:t>
            </a:r>
            <a:r>
              <a:rPr lang="ko-KR" altLang="en-US" sz="1400" b="1" dirty="0"/>
              <a:t> </a:t>
            </a:r>
            <a:r>
              <a:rPr lang="en-US" altLang="ko-KR" sz="1400" b="1"/>
              <a:t>: </a:t>
            </a:r>
            <a:r>
              <a:rPr lang="ko-KR" altLang="en-US" sz="1400" b="1"/>
              <a:t>노을</a:t>
            </a:r>
            <a:endParaRPr lang="ko-KR" altLang="en-US" sz="14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4C07BF5-CFA6-48A0-8F24-F309F6AF8121}"/>
              </a:ext>
            </a:extLst>
          </p:cNvPr>
          <p:cNvSpPr txBox="1"/>
          <p:nvPr/>
        </p:nvSpPr>
        <p:spPr>
          <a:xfrm>
            <a:off x="5379297" y="3429000"/>
            <a:ext cx="14334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/>
              <a:t>검은비단</a:t>
            </a:r>
            <a:r>
              <a:rPr lang="ko-KR" altLang="en-US" sz="1400" b="1" dirty="0"/>
              <a:t> </a:t>
            </a:r>
            <a:r>
              <a:rPr lang="en-US" altLang="ko-KR" sz="1400" b="1"/>
              <a:t>: </a:t>
            </a:r>
            <a:r>
              <a:rPr lang="ko-KR" altLang="en-US" sz="1400" b="1"/>
              <a:t>갯벌</a:t>
            </a:r>
            <a:endParaRPr lang="ko-KR" altLang="en-US" sz="14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275C140-21BA-4535-A07D-D6BA5EDA1854}"/>
              </a:ext>
            </a:extLst>
          </p:cNvPr>
          <p:cNvSpPr txBox="1"/>
          <p:nvPr/>
        </p:nvSpPr>
        <p:spPr>
          <a:xfrm>
            <a:off x="8556560" y="3429000"/>
            <a:ext cx="14334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/>
              <a:t>황토비단</a:t>
            </a:r>
            <a:r>
              <a:rPr lang="ko-KR" altLang="en-US" sz="1400" b="1" dirty="0"/>
              <a:t> </a:t>
            </a:r>
            <a:r>
              <a:rPr lang="en-US" altLang="ko-KR" sz="1400" b="1"/>
              <a:t>: </a:t>
            </a:r>
            <a:r>
              <a:rPr lang="ko-KR" altLang="en-US" sz="1400" b="1"/>
              <a:t>황토</a:t>
            </a:r>
            <a:endParaRPr lang="ko-KR" altLang="en-US" sz="1400" b="1" dirty="0"/>
          </a:p>
        </p:txBody>
      </p:sp>
      <p:sp>
        <p:nvSpPr>
          <p:cNvPr id="50" name="Object 5">
            <a:extLst>
              <a:ext uri="{FF2B5EF4-FFF2-40B4-BE49-F238E27FC236}">
                <a16:creationId xmlns:a16="http://schemas.microsoft.com/office/drawing/2014/main" id="{B4135411-00A5-4AAC-81B4-11656F143A03}"/>
              </a:ext>
            </a:extLst>
          </p:cNvPr>
          <p:cNvSpPr txBox="1"/>
          <p:nvPr/>
        </p:nvSpPr>
        <p:spPr>
          <a:xfrm>
            <a:off x="370181" y="4769313"/>
            <a:ext cx="6781023" cy="16665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무안의 자랑인 황토와 갯벌의 경관 이미지를 아름다운 비단의 모습으로 형상화</a:t>
            </a:r>
            <a:endParaRPr lang="en-US" altLang="ko-KR" dirty="0"/>
          </a:p>
          <a:p>
            <a:r>
              <a:rPr lang="ko-KR" altLang="en-US" dirty="0"/>
              <a:t>황토와 갯벌의 건강성을 치유의 개념으로 활용하는 전략 구상</a:t>
            </a:r>
            <a:endParaRPr lang="en-US" altLang="ko-KR" dirty="0"/>
          </a:p>
          <a:p>
            <a:r>
              <a:rPr lang="en-US" altLang="ko-KR" dirty="0"/>
              <a:t>10</a:t>
            </a:r>
            <a:r>
              <a:rPr lang="ko-KR" altLang="en-US" dirty="0"/>
              <a:t>만 도시로 성장해 가고 있는 </a:t>
            </a:r>
            <a:r>
              <a:rPr lang="en-US" altLang="ko-KR" dirty="0"/>
              <a:t>“</a:t>
            </a:r>
            <a:r>
              <a:rPr lang="ko-KR" altLang="en-US" dirty="0"/>
              <a:t>약속의 땅</a:t>
            </a:r>
            <a:r>
              <a:rPr lang="en-US" altLang="ko-KR" dirty="0"/>
              <a:t>＂</a:t>
            </a:r>
            <a:r>
              <a:rPr lang="ko-KR" altLang="en-US" dirty="0"/>
              <a:t>이미지 활용</a:t>
            </a:r>
            <a:endParaRPr lang="en-US" altLang="ko-KR" dirty="0"/>
          </a:p>
          <a:p>
            <a:r>
              <a:rPr lang="en-US" altLang="ko-KR" dirty="0"/>
              <a:t>3</a:t>
            </a:r>
            <a:r>
              <a:rPr lang="ko-KR" altLang="en-US" dirty="0"/>
              <a:t>개의 비단을 동시에 조망할 수 있는 시간적 개념 포함</a:t>
            </a:r>
            <a:endParaRPr lang="en-US" altLang="ko-KR" dirty="0"/>
          </a:p>
          <a:p>
            <a:r>
              <a:rPr lang="ko-KR" altLang="en-US" dirty="0"/>
              <a:t>인생의 황금기가 끝나는 노년층의 나이 특성을 반영한 공간 컨셉</a:t>
            </a:r>
            <a:endParaRPr lang="en-US" altLang="ko-KR" dirty="0"/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57EE98ED-9DD1-4A10-8FBE-DAC46829BC93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CA8D717E-9D19-456B-9C78-384D2ECC2F3F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5A588CEA-8CAF-400A-B4C5-4046E2518D22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1BA49C37-ACAF-48BB-B740-197086782F3A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D166844D-F364-4097-8465-ECC10BA0FF5A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536F682A-BD8D-4F26-BAE5-2902A6A91B35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2209809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44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7593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05.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무안군 </a:t>
            </a:r>
            <a:r>
              <a:rPr lang="ko-KR" altLang="en-US" sz="2400" b="1" dirty="0" err="1">
                <a:solidFill>
                  <a:schemeClr val="bg1">
                    <a:lumMod val="95000"/>
                  </a:schemeClr>
                </a:solidFill>
              </a:rPr>
              <a:t>도농교류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 활성화방안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무안군 거점형 관광 치유공간 조성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Object 5">
            <a:extLst>
              <a:ext uri="{FF2B5EF4-FFF2-40B4-BE49-F238E27FC236}">
                <a16:creationId xmlns:a16="http://schemas.microsoft.com/office/drawing/2014/main" id="{93055C1C-F9A6-418E-A204-BCF2B8BC1580}"/>
              </a:ext>
            </a:extLst>
          </p:cNvPr>
          <p:cNvSpPr txBox="1"/>
          <p:nvPr/>
        </p:nvSpPr>
        <p:spPr>
          <a:xfrm>
            <a:off x="370181" y="1191914"/>
            <a:ext cx="41376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4) </a:t>
            </a:r>
            <a:r>
              <a:rPr lang="ko-KR" altLang="en-US" sz="1800" dirty="0"/>
              <a:t>주요 시설계획 </a:t>
            </a:r>
            <a:r>
              <a:rPr lang="en-US" altLang="ko-KR" sz="1800" dirty="0"/>
              <a:t>: </a:t>
            </a:r>
            <a:r>
              <a:rPr lang="ko-KR" altLang="en-US" sz="1800" dirty="0"/>
              <a:t>컨셉 </a:t>
            </a:r>
            <a:r>
              <a:rPr lang="en-US" altLang="ko-KR" sz="1800" dirty="0"/>
              <a:t>1 – </a:t>
            </a:r>
            <a:r>
              <a:rPr lang="ko-KR" altLang="en-US" sz="1800" dirty="0"/>
              <a:t>희망의 땅</a:t>
            </a:r>
            <a:endParaRPr lang="en-US" altLang="ko-KR" sz="1800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63FD86EB-E6DA-4E89-9C90-35AC6A08B6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065353"/>
              </p:ext>
            </p:extLst>
          </p:nvPr>
        </p:nvGraphicFramePr>
        <p:xfrm>
          <a:off x="500553" y="1676632"/>
          <a:ext cx="7611572" cy="4925477"/>
        </p:xfrm>
        <a:graphic>
          <a:graphicData uri="http://schemas.openxmlformats.org/drawingml/2006/table">
            <a:tbl>
              <a:tblPr/>
              <a:tblGrid>
                <a:gridCol w="1477624">
                  <a:extLst>
                    <a:ext uri="{9D8B030D-6E8A-4147-A177-3AD203B41FA5}">
                      <a16:colId xmlns:a16="http://schemas.microsoft.com/office/drawing/2014/main" val="2894501735"/>
                    </a:ext>
                  </a:extLst>
                </a:gridCol>
                <a:gridCol w="1232509">
                  <a:extLst>
                    <a:ext uri="{9D8B030D-6E8A-4147-A177-3AD203B41FA5}">
                      <a16:colId xmlns:a16="http://schemas.microsoft.com/office/drawing/2014/main" val="2348711703"/>
                    </a:ext>
                  </a:extLst>
                </a:gridCol>
                <a:gridCol w="395179">
                  <a:extLst>
                    <a:ext uri="{9D8B030D-6E8A-4147-A177-3AD203B41FA5}">
                      <a16:colId xmlns:a16="http://schemas.microsoft.com/office/drawing/2014/main" val="1100247803"/>
                    </a:ext>
                  </a:extLst>
                </a:gridCol>
                <a:gridCol w="4506260">
                  <a:extLst>
                    <a:ext uri="{9D8B030D-6E8A-4147-A177-3AD203B41FA5}">
                      <a16:colId xmlns:a16="http://schemas.microsoft.com/office/drawing/2014/main" val="965763962"/>
                    </a:ext>
                  </a:extLst>
                </a:gridCol>
              </a:tblGrid>
              <a:tr h="375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기본방향</a:t>
                      </a:r>
                    </a:p>
                  </a:txBody>
                  <a:tcPr marL="26198" marR="26198" marT="7243" marB="7243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만남과 기대감이 있는 공간 연출</a:t>
                      </a: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2608190"/>
                  </a:ext>
                </a:extLst>
              </a:tr>
              <a:tr h="50055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규모</a:t>
                      </a:r>
                    </a:p>
                  </a:txBody>
                  <a:tcPr marL="26198" marR="26198" marT="7243" marB="7243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대지면적</a:t>
                      </a: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30,000㎡</a:t>
                      </a: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7637345"/>
                  </a:ext>
                </a:extLst>
              </a:tr>
              <a:tr h="5005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건축면적</a:t>
                      </a: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2,500㎡</a:t>
                      </a: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7269496"/>
                  </a:ext>
                </a:extLst>
              </a:tr>
              <a:tr h="19527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개발방향</a:t>
                      </a:r>
                    </a:p>
                  </a:txBody>
                  <a:tcPr marL="26198" marR="26198" marT="7243" marB="7243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무안의 </a:t>
                      </a: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경관조망점을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개발하여 이름 상품으로 활용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7800" marR="0" lvl="0" indent="176213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무안 저녁 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계절에 따라 변동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관찰할 수 있는 </a:t>
                      </a: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붉은비단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조망센터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7800" marR="0" lvl="0" indent="176213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무안 검은 갯벌을 조망할 수 있는 </a:t>
                      </a: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검은비단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조망센터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7800" marR="0" lvl="0" indent="176213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무안의 드넓은 황토를 조망할 수 있는 </a:t>
                      </a: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황토비단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조망센터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7800" marR="0" lvl="0" indent="176213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바다를 배경으로 영화를 관람할 수 있는 바다영화상영관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7800" marR="0" lvl="0" indent="176213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탐방객의 편의를 위한 편의시설 조성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0094795"/>
                  </a:ext>
                </a:extLst>
              </a:tr>
              <a:tr h="256873"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주요시설</a:t>
                      </a:r>
                    </a:p>
                  </a:txBody>
                  <a:tcPr marL="26198" marR="26198" marT="7243" marB="7243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269875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붉은비단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조망센터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노을 감상이 가능한 공간 선택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무안 </a:t>
                      </a: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스카이브릿지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166474"/>
                  </a:ext>
                </a:extLst>
              </a:tr>
              <a:tr h="256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269875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황토비단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조망센터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무안 황토를 조망 및 체험할 수 있는 경관시설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4407277"/>
                  </a:ext>
                </a:extLst>
              </a:tr>
              <a:tr h="256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269875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검은비단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조망센터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갯벌비단을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조망 및 탐방할 수 있는 경관시설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352405"/>
                  </a:ext>
                </a:extLst>
              </a:tr>
              <a:tr h="256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269875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바다영화상영관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저녁영화 관람이 가능한 바다영화관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5744467"/>
                  </a:ext>
                </a:extLst>
              </a:tr>
              <a:tr h="256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269875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잔디광장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산책로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휴식과 휴양을 위한 녹지공간 조성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3194131"/>
                  </a:ext>
                </a:extLst>
              </a:tr>
              <a:tr h="256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269875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주차장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이용객 편의를 위한 주차시설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5458737"/>
                  </a:ext>
                </a:extLst>
              </a:tr>
            </a:tbl>
          </a:graphicData>
        </a:graphic>
      </p:graphicFrame>
      <p:pic>
        <p:nvPicPr>
          <p:cNvPr id="1027" name="_x483699272">
            <a:extLst>
              <a:ext uri="{FF2B5EF4-FFF2-40B4-BE49-F238E27FC236}">
                <a16:creationId xmlns:a16="http://schemas.microsoft.com/office/drawing/2014/main" id="{216308D3-3326-4719-ACB2-876FBEE1A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9" t="22462" r="64072" b="25531"/>
          <a:stretch>
            <a:fillRect/>
          </a:stretch>
        </p:blipFill>
        <p:spPr bwMode="auto">
          <a:xfrm>
            <a:off x="8744496" y="1517024"/>
            <a:ext cx="2237568" cy="149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0F1782C8-4700-427B-8C80-E0A9D136EC12}"/>
              </a:ext>
            </a:extLst>
          </p:cNvPr>
          <p:cNvSpPr txBox="1"/>
          <p:nvPr/>
        </p:nvSpPr>
        <p:spPr>
          <a:xfrm>
            <a:off x="8744496" y="1235391"/>
            <a:ext cx="1162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err="1"/>
              <a:t>황토비단</a:t>
            </a:r>
            <a:r>
              <a:rPr lang="ko-KR" altLang="en-US" sz="1200" b="1" dirty="0"/>
              <a:t> 경관</a:t>
            </a:r>
          </a:p>
        </p:txBody>
      </p:sp>
      <p:pic>
        <p:nvPicPr>
          <p:cNvPr id="1026" name="_x483699416">
            <a:extLst>
              <a:ext uri="{FF2B5EF4-FFF2-40B4-BE49-F238E27FC236}">
                <a16:creationId xmlns:a16="http://schemas.microsoft.com/office/drawing/2014/main" id="{F57290BA-7252-48C2-B91B-EA719BB37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496" y="3303796"/>
            <a:ext cx="2237568" cy="149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972E5E9-A8F3-4DA9-B228-0E5527D48B88}"/>
              </a:ext>
            </a:extLst>
          </p:cNvPr>
          <p:cNvSpPr txBox="1"/>
          <p:nvPr/>
        </p:nvSpPr>
        <p:spPr>
          <a:xfrm>
            <a:off x="8744496" y="3042186"/>
            <a:ext cx="21403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/>
              <a:t>양양 </a:t>
            </a:r>
            <a:r>
              <a:rPr lang="ko-KR" altLang="en-US" sz="1200" b="1" dirty="0" err="1"/>
              <a:t>쏠비치</a:t>
            </a:r>
            <a:r>
              <a:rPr lang="ko-KR" altLang="en-US" sz="1200" b="1" dirty="0"/>
              <a:t> 바다영화상영관</a:t>
            </a:r>
          </a:p>
        </p:txBody>
      </p:sp>
      <p:pic>
        <p:nvPicPr>
          <p:cNvPr id="1025" name="_x483699776">
            <a:extLst>
              <a:ext uri="{FF2B5EF4-FFF2-40B4-BE49-F238E27FC236}">
                <a16:creationId xmlns:a16="http://schemas.microsoft.com/office/drawing/2014/main" id="{D46A0695-1BEE-4813-812C-43656D0F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496" y="5090569"/>
            <a:ext cx="2237568" cy="149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4027E118-5950-4B54-BCAC-BA5EED24AEF7}"/>
              </a:ext>
            </a:extLst>
          </p:cNvPr>
          <p:cNvSpPr txBox="1"/>
          <p:nvPr/>
        </p:nvSpPr>
        <p:spPr>
          <a:xfrm>
            <a:off x="8744496" y="4828958"/>
            <a:ext cx="16337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/>
              <a:t>스카이 </a:t>
            </a:r>
            <a:r>
              <a:rPr lang="ko-KR" altLang="en-US" sz="1200" b="1" dirty="0" err="1"/>
              <a:t>브릿지</a:t>
            </a:r>
            <a:r>
              <a:rPr lang="ko-KR" altLang="en-US" sz="1200" b="1" dirty="0"/>
              <a:t> 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예시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E6CB0A62-65C7-4236-A249-06EA74CC2B83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28" name="내용 개체 틀 8">
            <a:extLst>
              <a:ext uri="{FF2B5EF4-FFF2-40B4-BE49-F238E27FC236}">
                <a16:creationId xmlns:a16="http://schemas.microsoft.com/office/drawing/2014/main" id="{D8B831C2-1AA2-4F5C-92DF-5BB49A658652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29284C0B-D409-4BD1-A00E-A8130C65993B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B8452A3F-A871-436A-8F6D-69015BBD0513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1099890B-53B0-41A9-A7C5-F59E50CCE2DC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E4E4697F-09E9-46C7-82E4-60D58E884299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0306787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_x486164368">
            <a:extLst>
              <a:ext uri="{FF2B5EF4-FFF2-40B4-BE49-F238E27FC236}">
                <a16:creationId xmlns:a16="http://schemas.microsoft.com/office/drawing/2014/main" id="{718020A4-338F-4187-ACBF-597B8FB749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496" y="5090569"/>
            <a:ext cx="2237568" cy="149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_x486165304">
            <a:extLst>
              <a:ext uri="{FF2B5EF4-FFF2-40B4-BE49-F238E27FC236}">
                <a16:creationId xmlns:a16="http://schemas.microsoft.com/office/drawing/2014/main" id="{3291EFE4-F73F-4E88-BE3E-1341FD724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496" y="3303796"/>
            <a:ext cx="2237568" cy="149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_x486166600">
            <a:extLst>
              <a:ext uri="{FF2B5EF4-FFF2-40B4-BE49-F238E27FC236}">
                <a16:creationId xmlns:a16="http://schemas.microsoft.com/office/drawing/2014/main" id="{BDD234AC-37EC-464C-98D4-534D38278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496" y="1517024"/>
            <a:ext cx="2237568" cy="149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45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7593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05.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무안군 </a:t>
            </a:r>
            <a:r>
              <a:rPr lang="ko-KR" altLang="en-US" sz="2400" b="1" dirty="0" err="1">
                <a:solidFill>
                  <a:schemeClr val="bg1">
                    <a:lumMod val="95000"/>
                  </a:schemeClr>
                </a:solidFill>
              </a:rPr>
              <a:t>도농교류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 활성화방안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무안군 거점형 관광 치유공간 조성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Object 5">
            <a:extLst>
              <a:ext uri="{FF2B5EF4-FFF2-40B4-BE49-F238E27FC236}">
                <a16:creationId xmlns:a16="http://schemas.microsoft.com/office/drawing/2014/main" id="{93055C1C-F9A6-418E-A204-BCF2B8BC1580}"/>
              </a:ext>
            </a:extLst>
          </p:cNvPr>
          <p:cNvSpPr txBox="1"/>
          <p:nvPr/>
        </p:nvSpPr>
        <p:spPr>
          <a:xfrm>
            <a:off x="370181" y="1191914"/>
            <a:ext cx="41376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5) </a:t>
            </a:r>
            <a:r>
              <a:rPr lang="ko-KR" altLang="en-US" sz="1800" dirty="0"/>
              <a:t>주요 시설계획 </a:t>
            </a:r>
            <a:r>
              <a:rPr lang="en-US" altLang="ko-KR" sz="1800" dirty="0"/>
              <a:t>: </a:t>
            </a:r>
            <a:r>
              <a:rPr lang="ko-KR" altLang="en-US" sz="1800" dirty="0"/>
              <a:t>컨셉 </a:t>
            </a:r>
            <a:r>
              <a:rPr lang="en-US" altLang="ko-KR" sz="1800" dirty="0"/>
              <a:t>2 – </a:t>
            </a:r>
            <a:r>
              <a:rPr lang="ko-KR" altLang="en-US" sz="1800" dirty="0"/>
              <a:t>지혜의 샘</a:t>
            </a:r>
            <a:endParaRPr lang="en-US" altLang="ko-KR" sz="1800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63FD86EB-E6DA-4E89-9C90-35AC6A08B6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436220"/>
              </p:ext>
            </p:extLst>
          </p:nvPr>
        </p:nvGraphicFramePr>
        <p:xfrm>
          <a:off x="500553" y="1676632"/>
          <a:ext cx="7611572" cy="4871041"/>
        </p:xfrm>
        <a:graphic>
          <a:graphicData uri="http://schemas.openxmlformats.org/drawingml/2006/table">
            <a:tbl>
              <a:tblPr/>
              <a:tblGrid>
                <a:gridCol w="1477624">
                  <a:extLst>
                    <a:ext uri="{9D8B030D-6E8A-4147-A177-3AD203B41FA5}">
                      <a16:colId xmlns:a16="http://schemas.microsoft.com/office/drawing/2014/main" val="2894501735"/>
                    </a:ext>
                  </a:extLst>
                </a:gridCol>
                <a:gridCol w="1232509">
                  <a:extLst>
                    <a:ext uri="{9D8B030D-6E8A-4147-A177-3AD203B41FA5}">
                      <a16:colId xmlns:a16="http://schemas.microsoft.com/office/drawing/2014/main" val="2348711703"/>
                    </a:ext>
                  </a:extLst>
                </a:gridCol>
                <a:gridCol w="395179">
                  <a:extLst>
                    <a:ext uri="{9D8B030D-6E8A-4147-A177-3AD203B41FA5}">
                      <a16:colId xmlns:a16="http://schemas.microsoft.com/office/drawing/2014/main" val="1100247803"/>
                    </a:ext>
                  </a:extLst>
                </a:gridCol>
                <a:gridCol w="4506260">
                  <a:extLst>
                    <a:ext uri="{9D8B030D-6E8A-4147-A177-3AD203B41FA5}">
                      <a16:colId xmlns:a16="http://schemas.microsoft.com/office/drawing/2014/main" val="965763962"/>
                    </a:ext>
                  </a:extLst>
                </a:gridCol>
              </a:tblGrid>
              <a:tr h="3759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기본방향</a:t>
                      </a:r>
                    </a:p>
                  </a:txBody>
                  <a:tcPr marL="26198" marR="26198" marT="7243" marB="7243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이해와 체험이 있는 교류 공간 조성</a:t>
                      </a: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2608190"/>
                  </a:ext>
                </a:extLst>
              </a:tr>
              <a:tr h="50055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규모</a:t>
                      </a:r>
                    </a:p>
                  </a:txBody>
                  <a:tcPr marL="26198" marR="26198" marT="7243" marB="7243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대지면적</a:t>
                      </a: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25,000㎡</a:t>
                      </a: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7637345"/>
                  </a:ext>
                </a:extLst>
              </a:tr>
              <a:tr h="5005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건축면적</a:t>
                      </a: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1,500㎡</a:t>
                      </a: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7269496"/>
                  </a:ext>
                </a:extLst>
              </a:tr>
              <a:tr h="19527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개발방향</a:t>
                      </a:r>
                    </a:p>
                  </a:txBody>
                  <a:tcPr marL="26198" marR="26198" marT="7243" marB="7243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전남 주요 도시지역과 무안 농촌지역을 연계하는 거점 공간 조성</a:t>
                      </a:r>
                      <a:endParaRPr lang="en-US" altLang="ko-KR" sz="1100" kern="0" spc="-2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7800" marR="0" lvl="0" indent="176213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주말농장 개념의 체류형 시민농원 조성 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클라인 </a:t>
                      </a: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가르텐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177800" marR="0" lvl="0" indent="176213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도시지역 학교와 연계할 수 있는 농촌형 교육농장 조성</a:t>
                      </a:r>
                      <a:endParaRPr lang="en-US" altLang="ko-KR" sz="1100" kern="0" spc="-2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7800" marR="0" lvl="0" indent="176213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지역 농수산물 거점 판매센터 조성 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지역 농어민과의 교류 공간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177800" marR="0" lvl="0" indent="176213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식음이 가능한 농가레스토랑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팜파티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공간 조성</a:t>
                      </a:r>
                      <a:endParaRPr lang="en-US" altLang="ko-KR" sz="1100" kern="0" spc="-2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0094795"/>
                  </a:ext>
                </a:extLst>
              </a:tr>
              <a:tr h="308248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주요시설</a:t>
                      </a:r>
                    </a:p>
                  </a:txBody>
                  <a:tcPr marL="26198" marR="26198" marT="7243" marB="7243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269875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체류형 시민농원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20unit(330</a:t>
                      </a: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㎡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내외</a:t>
                      </a: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클라인 </a:t>
                      </a:r>
                      <a:r>
                        <a:rPr lang="ko-KR" altLang="en-US" sz="1100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가르텐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조성</a:t>
                      </a: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166474"/>
                  </a:ext>
                </a:extLst>
              </a:tr>
              <a:tr h="3082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269875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교육농장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숭마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농산물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로컬푸드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등의 거점 교육농장 조성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4407277"/>
                  </a:ext>
                </a:extLst>
              </a:tr>
              <a:tr h="3082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269875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특산물판매센터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마을기업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사회적 기업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협동조합 등의 </a:t>
                      </a:r>
                      <a:r>
                        <a:rPr lang="en-US" altLang="ko-KR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COOP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박스 조성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352405"/>
                  </a:ext>
                </a:extLst>
              </a:tr>
              <a:tr h="3082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269875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농가레스토랑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지역농수산물을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활용한 거점 레스토랑 조성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5744467"/>
                  </a:ext>
                </a:extLst>
              </a:tr>
              <a:tr h="3082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269875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팜파티장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176213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당일 캠핑이 가능한 </a:t>
                      </a:r>
                      <a:r>
                        <a:rPr lang="ko-KR" altLang="en-US" sz="1100" kern="0" spc="-2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팜파티</a:t>
                      </a:r>
                      <a:r>
                        <a:rPr lang="ko-KR" altLang="en-US" sz="1100" kern="0" spc="-2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공간 조성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198" marR="26198" marT="7243" marB="7243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3194131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0F1782C8-4700-427B-8C80-E0A9D136EC12}"/>
              </a:ext>
            </a:extLst>
          </p:cNvPr>
          <p:cNvSpPr txBox="1"/>
          <p:nvPr/>
        </p:nvSpPr>
        <p:spPr>
          <a:xfrm>
            <a:off x="8744496" y="1235391"/>
            <a:ext cx="13163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/>
              <a:t>일본의 시민농원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972E5E9-A8F3-4DA9-B228-0E5527D48B88}"/>
              </a:ext>
            </a:extLst>
          </p:cNvPr>
          <p:cNvSpPr txBox="1"/>
          <p:nvPr/>
        </p:nvSpPr>
        <p:spPr>
          <a:xfrm>
            <a:off x="8744496" y="3042186"/>
            <a:ext cx="16241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/>
              <a:t>서산시 농가레스토랑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027E118-5950-4B54-BCAC-BA5EED24AEF7}"/>
              </a:ext>
            </a:extLst>
          </p:cNvPr>
          <p:cNvSpPr txBox="1"/>
          <p:nvPr/>
        </p:nvSpPr>
        <p:spPr>
          <a:xfrm>
            <a:off x="8744496" y="4828958"/>
            <a:ext cx="1162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/>
              <a:t>보성군 </a:t>
            </a:r>
            <a:r>
              <a:rPr lang="ko-KR" altLang="en-US" sz="1200" b="1" dirty="0" err="1"/>
              <a:t>팜파티</a:t>
            </a:r>
            <a:endParaRPr lang="ko-KR" altLang="en-US" sz="1200" b="1" dirty="0"/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C74970F5-67A4-43B2-8D4A-AC9EC4CD9CA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28" name="내용 개체 틀 8">
            <a:extLst>
              <a:ext uri="{FF2B5EF4-FFF2-40B4-BE49-F238E27FC236}">
                <a16:creationId xmlns:a16="http://schemas.microsoft.com/office/drawing/2014/main" id="{0A7553FA-1FDF-4186-B765-0C22E59E2D00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D613F27A-C2ED-4122-B985-144C3EFF3F46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4" name="내용 개체 틀 8">
            <a:extLst>
              <a:ext uri="{FF2B5EF4-FFF2-40B4-BE49-F238E27FC236}">
                <a16:creationId xmlns:a16="http://schemas.microsoft.com/office/drawing/2014/main" id="{5218C566-7103-46E9-B46D-BFED2FFB6260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5" name="내용 개체 틀 8">
            <a:extLst>
              <a:ext uri="{FF2B5EF4-FFF2-40B4-BE49-F238E27FC236}">
                <a16:creationId xmlns:a16="http://schemas.microsoft.com/office/drawing/2014/main" id="{A16377D9-2344-44C3-BA7A-28CF34A6EB11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6" name="내용 개체 틀 8">
            <a:extLst>
              <a:ext uri="{FF2B5EF4-FFF2-40B4-BE49-F238E27FC236}">
                <a16:creationId xmlns:a16="http://schemas.microsoft.com/office/drawing/2014/main" id="{F47D2E74-6D29-467F-8984-0A7233D00386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45225723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/>
              <a:t>46</a:t>
            </a:r>
            <a:endParaRPr lang="en-US" altLang="ko-KR" sz="1200" dirty="0"/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843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05.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무안군 </a:t>
            </a:r>
            <a:r>
              <a:rPr lang="ko-KR" altLang="en-US" sz="2400" b="1" dirty="0" err="1">
                <a:solidFill>
                  <a:schemeClr val="bg1">
                    <a:lumMod val="95000"/>
                  </a:schemeClr>
                </a:solidFill>
              </a:rPr>
              <a:t>도농교류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 활성화방안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무안군 도시 및 농촌주민 간의 교류방안 연구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1" y="1191914"/>
            <a:ext cx="2180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1) </a:t>
            </a:r>
            <a:r>
              <a:rPr lang="ko-KR" altLang="en-US" sz="1800" dirty="0"/>
              <a:t>영산강 </a:t>
            </a:r>
            <a:r>
              <a:rPr lang="ko-KR" altLang="en-US" sz="1800" dirty="0" err="1"/>
              <a:t>리버마켓</a:t>
            </a:r>
            <a:endParaRPr lang="en-US" altLang="ko-KR" sz="18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1624746"/>
            <a:ext cx="8331127" cy="2312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운영시기 </a:t>
            </a:r>
            <a:r>
              <a:rPr lang="en-US" altLang="ko-KR" dirty="0"/>
              <a:t>: </a:t>
            </a:r>
            <a:r>
              <a:rPr lang="ko-KR" altLang="en-US" dirty="0"/>
              <a:t>매월 격주 토요일 운영</a:t>
            </a:r>
            <a:endParaRPr lang="en-US" altLang="ko-KR" dirty="0"/>
          </a:p>
          <a:p>
            <a:r>
              <a:rPr lang="ko-KR" altLang="en-US" dirty="0"/>
              <a:t>운영주체 </a:t>
            </a:r>
            <a:r>
              <a:rPr lang="en-US" altLang="ko-KR" dirty="0"/>
              <a:t>: </a:t>
            </a:r>
            <a:r>
              <a:rPr lang="ko-KR" altLang="en-US" dirty="0"/>
              <a:t>지원기관 별도 공모</a:t>
            </a:r>
            <a:endParaRPr lang="en-US" altLang="ko-KR" dirty="0"/>
          </a:p>
          <a:p>
            <a:r>
              <a:rPr lang="ko-KR" altLang="en-US" dirty="0"/>
              <a:t>지원주체 </a:t>
            </a:r>
            <a:r>
              <a:rPr lang="en-US" altLang="ko-KR" dirty="0"/>
              <a:t>: </a:t>
            </a:r>
            <a:r>
              <a:rPr lang="ko-KR" altLang="en-US" dirty="0"/>
              <a:t>무안군</a:t>
            </a:r>
            <a:endParaRPr lang="en-US" altLang="ko-KR" dirty="0"/>
          </a:p>
          <a:p>
            <a:r>
              <a:rPr lang="ko-KR" altLang="en-US" dirty="0"/>
              <a:t>대상공간 </a:t>
            </a:r>
            <a:r>
              <a:rPr lang="en-US" altLang="ko-KR" dirty="0"/>
              <a:t>: </a:t>
            </a:r>
            <a:r>
              <a:rPr lang="ko-KR" altLang="en-US" dirty="0"/>
              <a:t>영산강 및 </a:t>
            </a:r>
            <a:r>
              <a:rPr lang="ko-KR" altLang="en-US" dirty="0" err="1"/>
              <a:t>남창천</a:t>
            </a:r>
            <a:r>
              <a:rPr lang="ko-KR" altLang="en-US" dirty="0"/>
              <a:t> 산책로 인근 </a:t>
            </a:r>
            <a:r>
              <a:rPr lang="en-US" altLang="ko-KR" dirty="0"/>
              <a:t>(</a:t>
            </a:r>
            <a:r>
              <a:rPr lang="ko-KR" altLang="en-US" dirty="0" err="1"/>
              <a:t>남악</a:t>
            </a:r>
            <a:r>
              <a:rPr lang="en-US" altLang="ko-KR" dirty="0"/>
              <a:t>,</a:t>
            </a:r>
            <a:r>
              <a:rPr lang="ko-KR" altLang="en-US" dirty="0"/>
              <a:t> 오룡 중간지역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주요내용 </a:t>
            </a:r>
            <a:r>
              <a:rPr lang="en-US" altLang="ko-KR" dirty="0"/>
              <a:t>: </a:t>
            </a:r>
            <a:r>
              <a:rPr lang="ko-KR" altLang="en-US" dirty="0"/>
              <a:t>소비자</a:t>
            </a:r>
            <a:r>
              <a:rPr lang="en-US" altLang="ko-KR" dirty="0"/>
              <a:t>, </a:t>
            </a:r>
            <a:r>
              <a:rPr lang="ko-KR" altLang="en-US" dirty="0"/>
              <a:t>농업인</a:t>
            </a:r>
            <a:r>
              <a:rPr lang="en-US" altLang="ko-KR" dirty="0"/>
              <a:t>, </a:t>
            </a:r>
            <a:r>
              <a:rPr lang="ko-KR" altLang="en-US" dirty="0"/>
              <a:t>귀농 </a:t>
            </a:r>
            <a:r>
              <a:rPr lang="ko-KR" altLang="en-US" dirty="0" err="1"/>
              <a:t>귀촌인</a:t>
            </a:r>
            <a:r>
              <a:rPr lang="en-US" altLang="ko-KR" dirty="0"/>
              <a:t>, </a:t>
            </a:r>
            <a:r>
              <a:rPr lang="ko-KR" altLang="en-US" dirty="0"/>
              <a:t>문화예술인들의 교류 장터 조성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먹거리</a:t>
            </a:r>
            <a:r>
              <a:rPr lang="en-US" altLang="ko-KR" dirty="0"/>
              <a:t>, </a:t>
            </a:r>
            <a:r>
              <a:rPr lang="ko-KR" altLang="en-US" dirty="0"/>
              <a:t>특산품</a:t>
            </a:r>
            <a:r>
              <a:rPr lang="en-US" altLang="ko-KR" dirty="0"/>
              <a:t>, </a:t>
            </a:r>
            <a:r>
              <a:rPr lang="ko-KR" altLang="en-US" dirty="0"/>
              <a:t>농수산물</a:t>
            </a:r>
            <a:r>
              <a:rPr lang="en-US" altLang="ko-KR" dirty="0"/>
              <a:t>, </a:t>
            </a:r>
            <a:r>
              <a:rPr lang="ko-KR" altLang="en-US" dirty="0"/>
              <a:t>공예품과 관내 기업의 제품을 판매하는 상생판매장터로 운영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생산자와 소비자의 주말 여가 공간으로 조성 </a:t>
            </a:r>
            <a:r>
              <a:rPr lang="en-US" altLang="ko-KR" dirty="0"/>
              <a:t>(</a:t>
            </a:r>
            <a:r>
              <a:rPr lang="ko-KR" altLang="en-US" dirty="0"/>
              <a:t>주차장 및 판매시설 인프라</a:t>
            </a:r>
            <a:r>
              <a:rPr lang="en-US" altLang="ko-KR" dirty="0"/>
              <a:t>)</a:t>
            </a:r>
          </a:p>
        </p:txBody>
      </p:sp>
      <p:sp>
        <p:nvSpPr>
          <p:cNvPr id="38" name="Object 5">
            <a:extLst>
              <a:ext uri="{FF2B5EF4-FFF2-40B4-BE49-F238E27FC236}">
                <a16:creationId xmlns:a16="http://schemas.microsoft.com/office/drawing/2014/main" id="{7EB705E0-A117-47A4-A5D2-BD0A29255DCF}"/>
              </a:ext>
            </a:extLst>
          </p:cNvPr>
          <p:cNvSpPr txBox="1"/>
          <p:nvPr/>
        </p:nvSpPr>
        <p:spPr>
          <a:xfrm>
            <a:off x="370181" y="4119767"/>
            <a:ext cx="3573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800" dirty="0"/>
              <a:t>선행사례 </a:t>
            </a:r>
            <a:r>
              <a:rPr lang="en-US" altLang="ko-KR" sz="1800" dirty="0"/>
              <a:t>: </a:t>
            </a:r>
            <a:r>
              <a:rPr lang="ko-KR" altLang="en-US" sz="1800" dirty="0"/>
              <a:t>양평 </a:t>
            </a:r>
            <a:r>
              <a:rPr lang="ko-KR" altLang="en-US" sz="1800" dirty="0" err="1"/>
              <a:t>문호리</a:t>
            </a:r>
            <a:r>
              <a:rPr lang="ko-KR" altLang="en-US" sz="1800" dirty="0"/>
              <a:t> </a:t>
            </a:r>
            <a:r>
              <a:rPr lang="ko-KR" altLang="en-US" sz="1800" dirty="0" err="1"/>
              <a:t>리버마켓</a:t>
            </a:r>
            <a:endParaRPr lang="en-US" altLang="ko-KR" sz="1800" dirty="0"/>
          </a:p>
        </p:txBody>
      </p:sp>
      <p:sp>
        <p:nvSpPr>
          <p:cNvPr id="39" name="Object 5">
            <a:extLst>
              <a:ext uri="{FF2B5EF4-FFF2-40B4-BE49-F238E27FC236}">
                <a16:creationId xmlns:a16="http://schemas.microsoft.com/office/drawing/2014/main" id="{4E952BD1-F975-4142-8D01-774AE1D3AC2B}"/>
              </a:ext>
            </a:extLst>
          </p:cNvPr>
          <p:cNvSpPr txBox="1"/>
          <p:nvPr/>
        </p:nvSpPr>
        <p:spPr>
          <a:xfrm>
            <a:off x="370181" y="4489099"/>
            <a:ext cx="5133136" cy="19897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운영시기 </a:t>
            </a:r>
            <a:r>
              <a:rPr lang="en-US" altLang="ko-KR" dirty="0"/>
              <a:t>: </a:t>
            </a:r>
            <a:r>
              <a:rPr lang="ko-KR" altLang="en-US" dirty="0"/>
              <a:t>매주 주말</a:t>
            </a:r>
            <a:endParaRPr lang="en-US" altLang="ko-KR" dirty="0"/>
          </a:p>
          <a:p>
            <a:r>
              <a:rPr lang="ko-KR" altLang="en-US" dirty="0"/>
              <a:t>대상공간 </a:t>
            </a:r>
            <a:r>
              <a:rPr lang="en-US" altLang="ko-KR" dirty="0"/>
              <a:t>: </a:t>
            </a:r>
            <a:r>
              <a:rPr lang="ko-KR" altLang="en-US" dirty="0" err="1"/>
              <a:t>문호강변</a:t>
            </a:r>
            <a:r>
              <a:rPr lang="en-US" altLang="ko-KR" dirty="0"/>
              <a:t>(</a:t>
            </a:r>
            <a:r>
              <a:rPr lang="ko-KR" altLang="en-US" dirty="0"/>
              <a:t>양평</a:t>
            </a:r>
            <a:r>
              <a:rPr lang="en-US" altLang="ko-KR" dirty="0"/>
              <a:t>), </a:t>
            </a:r>
            <a:r>
              <a:rPr lang="ko-KR" altLang="en-US" dirty="0" err="1"/>
              <a:t>양양물치항</a:t>
            </a:r>
            <a:r>
              <a:rPr lang="en-US" altLang="ko-KR" dirty="0"/>
              <a:t>, </a:t>
            </a:r>
            <a:r>
              <a:rPr lang="ko-KR" altLang="en-US" dirty="0" err="1"/>
              <a:t>목계나루</a:t>
            </a:r>
            <a:r>
              <a:rPr lang="en-US" altLang="ko-KR" dirty="0"/>
              <a:t>(</a:t>
            </a:r>
            <a:r>
              <a:rPr lang="ko-KR" altLang="en-US" dirty="0"/>
              <a:t>충주</a:t>
            </a:r>
            <a:r>
              <a:rPr lang="en-US" altLang="ko-KR" dirty="0"/>
              <a:t>) </a:t>
            </a:r>
            <a:r>
              <a:rPr lang="ko-KR" altLang="en-US" dirty="0"/>
              <a:t>등</a:t>
            </a:r>
            <a:endParaRPr lang="en-US" altLang="ko-KR" dirty="0"/>
          </a:p>
          <a:p>
            <a:r>
              <a:rPr lang="ko-KR" altLang="en-US" dirty="0"/>
              <a:t>특징 </a:t>
            </a:r>
            <a:r>
              <a:rPr lang="en-US" altLang="ko-KR" dirty="0"/>
              <a:t>: </a:t>
            </a:r>
            <a:r>
              <a:rPr lang="ko-KR" altLang="en-US" dirty="0"/>
              <a:t>판매자가 직접 만든 제품 거래</a:t>
            </a:r>
            <a:endParaRPr lang="en-US" altLang="ko-KR" dirty="0"/>
          </a:p>
          <a:p>
            <a:pPr marL="0" indent="809625">
              <a:buNone/>
            </a:pPr>
            <a:r>
              <a:rPr lang="ko-KR" altLang="en-US" dirty="0"/>
              <a:t>양평으로 이주해 온 사람들이 모여 만든 </a:t>
            </a:r>
            <a:r>
              <a:rPr lang="ko-KR" altLang="en-US" dirty="0" err="1"/>
              <a:t>플리마켓</a:t>
            </a:r>
            <a:endParaRPr lang="en-US" altLang="ko-KR" dirty="0"/>
          </a:p>
          <a:p>
            <a:pPr marL="0" indent="809625">
              <a:buNone/>
            </a:pPr>
            <a:r>
              <a:rPr lang="ko-KR" altLang="en-US" dirty="0"/>
              <a:t>동네 사람</a:t>
            </a:r>
            <a:r>
              <a:rPr lang="en-US" altLang="ko-KR" dirty="0"/>
              <a:t>, </a:t>
            </a:r>
            <a:r>
              <a:rPr lang="ko-KR" altLang="en-US" dirty="0"/>
              <a:t>지나가는 사람 누구나 셀러가 될 수 있음</a:t>
            </a:r>
            <a:endParaRPr lang="en-US" altLang="ko-KR" dirty="0"/>
          </a:p>
          <a:p>
            <a:pPr marL="0" indent="809625">
              <a:buNone/>
            </a:pPr>
            <a:r>
              <a:rPr lang="ko-KR" altLang="en-US" dirty="0" err="1"/>
              <a:t>타지살이의</a:t>
            </a:r>
            <a:r>
              <a:rPr lang="ko-KR" altLang="en-US" dirty="0"/>
              <a:t> </a:t>
            </a:r>
            <a:r>
              <a:rPr lang="ko-KR" altLang="en-US" dirty="0" err="1"/>
              <a:t>외로음을</a:t>
            </a:r>
            <a:r>
              <a:rPr lang="ko-KR" altLang="en-US" dirty="0"/>
              <a:t> 해소하기 위해 만들어짐</a:t>
            </a:r>
            <a:endParaRPr lang="en-US" altLang="ko-KR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027E118-5950-4B54-BCAC-BA5EED24AEF7}"/>
              </a:ext>
            </a:extLst>
          </p:cNvPr>
          <p:cNvSpPr txBox="1"/>
          <p:nvPr/>
        </p:nvSpPr>
        <p:spPr>
          <a:xfrm>
            <a:off x="8744496" y="1235391"/>
            <a:ext cx="21339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/>
              <a:t>양평 </a:t>
            </a:r>
            <a:r>
              <a:rPr lang="ko-KR" altLang="en-US" sz="1200" b="1" dirty="0" err="1"/>
              <a:t>문호리</a:t>
            </a:r>
            <a:r>
              <a:rPr lang="ko-KR" altLang="en-US" sz="1200" b="1" dirty="0"/>
              <a:t> </a:t>
            </a:r>
            <a:r>
              <a:rPr lang="ko-KR" altLang="en-US" sz="1200" b="1" dirty="0" err="1"/>
              <a:t>리버마켓</a:t>
            </a:r>
            <a:r>
              <a:rPr lang="ko-KR" altLang="en-US" sz="1200" b="1" dirty="0"/>
              <a:t> 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예시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A618536D-7014-4A09-BEAB-1CAE9385A991}"/>
              </a:ext>
            </a:extLst>
          </p:cNvPr>
          <p:cNvGrpSpPr/>
          <p:nvPr/>
        </p:nvGrpSpPr>
        <p:grpSpPr>
          <a:xfrm>
            <a:off x="8744494" y="1517024"/>
            <a:ext cx="3031866" cy="5196453"/>
            <a:chOff x="8744494" y="1255414"/>
            <a:chExt cx="3031866" cy="5196453"/>
          </a:xfrm>
        </p:grpSpPr>
        <p:pic>
          <p:nvPicPr>
            <p:cNvPr id="40" name="Picture 14">
              <a:extLst>
                <a:ext uri="{FF2B5EF4-FFF2-40B4-BE49-F238E27FC236}">
                  <a16:creationId xmlns:a16="http://schemas.microsoft.com/office/drawing/2014/main" id="{9AEFFB55-189A-48FA-B0CB-3778AC539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7196" r="9879" b="8293"/>
            <a:stretch>
              <a:fillRect/>
            </a:stretch>
          </p:blipFill>
          <p:spPr>
            <a:xfrm>
              <a:off x="8744496" y="3135692"/>
              <a:ext cx="1496541" cy="1269739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41" name="Picture 16">
              <a:extLst>
                <a:ext uri="{FF2B5EF4-FFF2-40B4-BE49-F238E27FC236}">
                  <a16:creationId xmlns:a16="http://schemas.microsoft.com/office/drawing/2014/main" id="{B131AD8E-87D1-4815-8C90-2E705EA814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11522"/>
            <a:stretch>
              <a:fillRect/>
            </a:stretch>
          </p:blipFill>
          <p:spPr>
            <a:xfrm>
              <a:off x="10336593" y="3135692"/>
              <a:ext cx="1439767" cy="1269739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45" name="Picture 22">
              <a:extLst>
                <a:ext uri="{FF2B5EF4-FFF2-40B4-BE49-F238E27FC236}">
                  <a16:creationId xmlns:a16="http://schemas.microsoft.com/office/drawing/2014/main" id="{0119D262-038E-4FF5-BB06-8259D5011D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744495" y="1255414"/>
              <a:ext cx="3031863" cy="1827440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46" name="Picture 24">
              <a:extLst>
                <a:ext uri="{FF2B5EF4-FFF2-40B4-BE49-F238E27FC236}">
                  <a16:creationId xmlns:a16="http://schemas.microsoft.com/office/drawing/2014/main" id="{38CF89FD-3A5E-4E14-9FBC-D61003F7D1E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744494" y="4458269"/>
              <a:ext cx="3031863" cy="1993598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9E5955A0-9911-4235-B0D2-886E051F04FB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FC478A33-6790-4105-84DD-D348C393BD1A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28" name="내용 개체 틀 8">
            <a:extLst>
              <a:ext uri="{FF2B5EF4-FFF2-40B4-BE49-F238E27FC236}">
                <a16:creationId xmlns:a16="http://schemas.microsoft.com/office/drawing/2014/main" id="{BABC3D29-0C75-44D6-ADED-862B3A2886DB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ED9ABCDE-7D82-4CF5-A28C-5FE4B6E3B9AB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3351D671-C6EE-425F-B8F5-0F4511CEC902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7ADE7338-3539-46C7-B1E0-F427916C7822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0733840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47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843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05.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무안군 </a:t>
            </a:r>
            <a:r>
              <a:rPr lang="ko-KR" altLang="en-US" sz="2400" b="1" dirty="0" err="1">
                <a:solidFill>
                  <a:schemeClr val="bg1">
                    <a:lumMod val="95000"/>
                  </a:schemeClr>
                </a:solidFill>
              </a:rPr>
              <a:t>도농교류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 활성화방안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무안군 도시 및 농촌주민 간의 교류방안 연구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1" y="1191914"/>
            <a:ext cx="2805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dirty="0"/>
              <a:t>갯벌 해변 영화관 조성</a:t>
            </a:r>
            <a:endParaRPr lang="en-US" altLang="ko-KR" sz="18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1624746"/>
            <a:ext cx="7468711" cy="2312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사업내용 </a:t>
            </a:r>
            <a:r>
              <a:rPr lang="en-US" altLang="ko-KR" dirty="0"/>
              <a:t>: </a:t>
            </a:r>
            <a:r>
              <a:rPr lang="ko-KR" altLang="en-US" dirty="0"/>
              <a:t>갯벌 영화관 조성 </a:t>
            </a:r>
            <a:r>
              <a:rPr lang="en-US" altLang="ko-KR" dirty="0"/>
              <a:t>(</a:t>
            </a:r>
            <a:r>
              <a:rPr lang="ko-KR" altLang="en-US" dirty="0" err="1"/>
              <a:t>갯벌랜드</a:t>
            </a:r>
            <a:r>
              <a:rPr lang="ko-KR" altLang="en-US" dirty="0"/>
              <a:t> 일원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운영주체 </a:t>
            </a:r>
            <a:r>
              <a:rPr lang="en-US" altLang="ko-KR" dirty="0"/>
              <a:t>: </a:t>
            </a:r>
            <a:r>
              <a:rPr lang="ko-KR" altLang="en-US" dirty="0"/>
              <a:t>사업 대상지역 </a:t>
            </a:r>
            <a:r>
              <a:rPr lang="ko-KR" altLang="en-US" dirty="0" err="1"/>
              <a:t>마을회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/>
              <a:t>공동체 주관의 법인 등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지원주체 </a:t>
            </a:r>
            <a:r>
              <a:rPr lang="en-US" altLang="ko-KR" dirty="0"/>
              <a:t>: </a:t>
            </a:r>
            <a:r>
              <a:rPr lang="ko-KR" altLang="en-US" dirty="0"/>
              <a:t>무안군</a:t>
            </a:r>
            <a:endParaRPr lang="en-US" altLang="ko-KR" dirty="0"/>
          </a:p>
          <a:p>
            <a:r>
              <a:rPr lang="ko-KR" altLang="en-US" dirty="0"/>
              <a:t>프로그램 </a:t>
            </a:r>
            <a:r>
              <a:rPr lang="en-US" altLang="ko-KR" dirty="0"/>
              <a:t>: </a:t>
            </a:r>
            <a:r>
              <a:rPr lang="ko-KR" altLang="en-US" dirty="0"/>
              <a:t>야간 갯벌 영화 프로그램 운영</a:t>
            </a:r>
            <a:r>
              <a:rPr lang="en-US" altLang="ko-KR" dirty="0"/>
              <a:t>, </a:t>
            </a:r>
            <a:r>
              <a:rPr lang="ko-KR" altLang="en-US" dirty="0"/>
              <a:t>갯벌 </a:t>
            </a:r>
            <a:r>
              <a:rPr lang="ko-KR" altLang="en-US" dirty="0" err="1"/>
              <a:t>데크</a:t>
            </a:r>
            <a:r>
              <a:rPr lang="ko-KR" altLang="en-US" dirty="0"/>
              <a:t> 패션쇼 등</a:t>
            </a:r>
            <a:endParaRPr lang="en-US" altLang="ko-KR" dirty="0"/>
          </a:p>
          <a:p>
            <a:r>
              <a:rPr lang="ko-KR" altLang="en-US" dirty="0"/>
              <a:t>주요내용 </a:t>
            </a:r>
            <a:r>
              <a:rPr lang="en-US" altLang="ko-KR" dirty="0"/>
              <a:t>: </a:t>
            </a:r>
            <a:r>
              <a:rPr lang="ko-KR" altLang="en-US" dirty="0"/>
              <a:t>무안군의 지형특성을 활용한 </a:t>
            </a:r>
            <a:r>
              <a:rPr lang="ko-KR" altLang="en-US" dirty="0" err="1"/>
              <a:t>문화여가시설</a:t>
            </a:r>
            <a:r>
              <a:rPr lang="ko-KR" altLang="en-US" dirty="0"/>
              <a:t> 조성 </a:t>
            </a:r>
            <a:r>
              <a:rPr lang="en-US" altLang="ko-KR" dirty="0"/>
              <a:t>(</a:t>
            </a:r>
            <a:r>
              <a:rPr lang="ko-KR" altLang="en-US" dirty="0"/>
              <a:t>해안경관과 갯벌자원 활용</a:t>
            </a:r>
            <a:r>
              <a:rPr lang="en-US" altLang="ko-KR" dirty="0"/>
              <a:t>)</a:t>
            </a:r>
          </a:p>
          <a:p>
            <a:pPr marL="0" indent="1168400">
              <a:buNone/>
            </a:pPr>
            <a:r>
              <a:rPr lang="ko-KR" altLang="en-US" dirty="0"/>
              <a:t>농촌지역과 도시지역을 연결할 수 있는 여가문화 시설 조성 </a:t>
            </a:r>
            <a:r>
              <a:rPr lang="en-US" altLang="ko-KR" dirty="0"/>
              <a:t>(</a:t>
            </a:r>
            <a:r>
              <a:rPr lang="ko-KR" altLang="en-US" dirty="0"/>
              <a:t>해변 영화</a:t>
            </a:r>
            <a:r>
              <a:rPr lang="en-US" altLang="ko-KR" dirty="0"/>
              <a:t>)</a:t>
            </a:r>
          </a:p>
          <a:p>
            <a:pPr marL="0" indent="1168400">
              <a:buNone/>
            </a:pPr>
            <a:r>
              <a:rPr lang="ko-KR" altLang="en-US" dirty="0"/>
              <a:t>지역 농수산물을 활용한 마켓</a:t>
            </a:r>
            <a:r>
              <a:rPr lang="en-US" altLang="ko-KR" dirty="0"/>
              <a:t>, </a:t>
            </a:r>
            <a:r>
              <a:rPr lang="ko-KR" altLang="en-US" dirty="0"/>
              <a:t>식음 등의 서비스 제공</a:t>
            </a:r>
            <a:endParaRPr lang="en-US" altLang="ko-KR" dirty="0"/>
          </a:p>
        </p:txBody>
      </p:sp>
      <p:sp>
        <p:nvSpPr>
          <p:cNvPr id="38" name="Object 5">
            <a:extLst>
              <a:ext uri="{FF2B5EF4-FFF2-40B4-BE49-F238E27FC236}">
                <a16:creationId xmlns:a16="http://schemas.microsoft.com/office/drawing/2014/main" id="{7EB705E0-A117-47A4-A5D2-BD0A29255DCF}"/>
              </a:ext>
            </a:extLst>
          </p:cNvPr>
          <p:cNvSpPr txBox="1"/>
          <p:nvPr/>
        </p:nvSpPr>
        <p:spPr>
          <a:xfrm>
            <a:off x="370181" y="4119767"/>
            <a:ext cx="3722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800" dirty="0"/>
              <a:t>선행사례 </a:t>
            </a:r>
            <a:r>
              <a:rPr lang="en-US" altLang="ko-KR" sz="1800" dirty="0"/>
              <a:t>: </a:t>
            </a:r>
            <a:r>
              <a:rPr lang="ko-KR" altLang="en-US" sz="1800" dirty="0"/>
              <a:t>화명생태공원 수상극장</a:t>
            </a:r>
            <a:endParaRPr lang="en-US" altLang="ko-KR" sz="1800" dirty="0"/>
          </a:p>
        </p:txBody>
      </p:sp>
      <p:sp>
        <p:nvSpPr>
          <p:cNvPr id="39" name="Object 5">
            <a:extLst>
              <a:ext uri="{FF2B5EF4-FFF2-40B4-BE49-F238E27FC236}">
                <a16:creationId xmlns:a16="http://schemas.microsoft.com/office/drawing/2014/main" id="{4E952BD1-F975-4142-8D01-774AE1D3AC2B}"/>
              </a:ext>
            </a:extLst>
          </p:cNvPr>
          <p:cNvSpPr txBox="1"/>
          <p:nvPr/>
        </p:nvSpPr>
        <p:spPr>
          <a:xfrm>
            <a:off x="370181" y="4489099"/>
            <a:ext cx="8292655" cy="16665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dirty="0"/>
              <a:t>2023</a:t>
            </a:r>
            <a:r>
              <a:rPr lang="ko-KR" altLang="en-US" dirty="0"/>
              <a:t>년 완공예정</a:t>
            </a:r>
            <a:endParaRPr lang="en-US" altLang="ko-KR" dirty="0"/>
          </a:p>
          <a:p>
            <a:r>
              <a:rPr lang="ko-KR" altLang="en-US" dirty="0"/>
              <a:t>대상공간 </a:t>
            </a:r>
            <a:r>
              <a:rPr lang="en-US" altLang="ko-KR" dirty="0"/>
              <a:t>: </a:t>
            </a:r>
            <a:r>
              <a:rPr lang="ko-KR" altLang="en-US" dirty="0" err="1"/>
              <a:t>문호강변</a:t>
            </a:r>
            <a:r>
              <a:rPr lang="en-US" altLang="ko-KR" dirty="0"/>
              <a:t>(</a:t>
            </a:r>
            <a:r>
              <a:rPr lang="ko-KR" altLang="en-US" dirty="0"/>
              <a:t>양평</a:t>
            </a:r>
            <a:r>
              <a:rPr lang="en-US" altLang="ko-KR" dirty="0"/>
              <a:t>), </a:t>
            </a:r>
            <a:r>
              <a:rPr lang="ko-KR" altLang="en-US" dirty="0" err="1"/>
              <a:t>양양물치항</a:t>
            </a:r>
            <a:r>
              <a:rPr lang="en-US" altLang="ko-KR" dirty="0"/>
              <a:t>, </a:t>
            </a:r>
            <a:r>
              <a:rPr lang="ko-KR" altLang="en-US" dirty="0" err="1"/>
              <a:t>목계나루</a:t>
            </a:r>
            <a:r>
              <a:rPr lang="en-US" altLang="ko-KR" dirty="0"/>
              <a:t>(</a:t>
            </a:r>
            <a:r>
              <a:rPr lang="ko-KR" altLang="en-US" dirty="0"/>
              <a:t>충주</a:t>
            </a:r>
            <a:r>
              <a:rPr lang="en-US" altLang="ko-KR" dirty="0"/>
              <a:t>) </a:t>
            </a:r>
            <a:r>
              <a:rPr lang="ko-KR" altLang="en-US" dirty="0"/>
              <a:t>등</a:t>
            </a:r>
            <a:endParaRPr lang="en-US" altLang="ko-KR" dirty="0"/>
          </a:p>
          <a:p>
            <a:r>
              <a:rPr lang="ko-KR" altLang="en-US" dirty="0"/>
              <a:t>면적 </a:t>
            </a:r>
            <a:r>
              <a:rPr lang="en-US" altLang="ko-KR" dirty="0"/>
              <a:t>: 990</a:t>
            </a:r>
            <a:r>
              <a:rPr lang="en-US" altLang="ko-KR" sz="1400" kern="0" spc="0" dirty="0">
                <a:solidFill>
                  <a:schemeClr val="tx1"/>
                </a:solidFill>
                <a:effectLst/>
                <a:latin typeface="+mn-ea"/>
                <a:ea typeface="+mn-ea"/>
              </a:rPr>
              <a:t>㎡(</a:t>
            </a:r>
            <a:r>
              <a:rPr lang="ko-KR" altLang="en-US" sz="1400" kern="0" spc="0" dirty="0">
                <a:solidFill>
                  <a:schemeClr val="tx1"/>
                </a:solidFill>
                <a:effectLst/>
                <a:latin typeface="+mn-ea"/>
                <a:ea typeface="+mn-ea"/>
              </a:rPr>
              <a:t>약 </a:t>
            </a:r>
            <a:r>
              <a:rPr lang="en-US" altLang="ko-KR" sz="1400" kern="0" spc="0" dirty="0">
                <a:solidFill>
                  <a:schemeClr val="tx1"/>
                </a:solidFill>
                <a:effectLst/>
                <a:latin typeface="+mn-ea"/>
                <a:ea typeface="+mn-ea"/>
              </a:rPr>
              <a:t>300</a:t>
            </a:r>
            <a:r>
              <a:rPr lang="ko-KR" altLang="en-US" sz="1400" kern="0" spc="0" dirty="0">
                <a:solidFill>
                  <a:schemeClr val="tx1"/>
                </a:solidFill>
                <a:effectLst/>
                <a:latin typeface="+mn-ea"/>
                <a:ea typeface="+mn-ea"/>
              </a:rPr>
              <a:t>평</a:t>
            </a:r>
            <a:r>
              <a:rPr lang="en-US" altLang="ko-KR" sz="1400" kern="0" spc="0" dirty="0">
                <a:solidFill>
                  <a:schemeClr val="tx1"/>
                </a:solidFill>
                <a:effectLst/>
                <a:latin typeface="+mn-ea"/>
                <a:ea typeface="+mn-ea"/>
              </a:rPr>
              <a:t>), </a:t>
            </a:r>
            <a:r>
              <a:rPr lang="ko-KR" altLang="en-US" sz="1400" kern="0" spc="0" dirty="0">
                <a:solidFill>
                  <a:schemeClr val="tx1"/>
                </a:solidFill>
                <a:effectLst/>
                <a:latin typeface="+mn-ea"/>
                <a:ea typeface="+mn-ea"/>
              </a:rPr>
              <a:t>스크린 너비 </a:t>
            </a:r>
            <a:r>
              <a:rPr lang="en-US" altLang="ko-KR" sz="1400" kern="0" spc="0" dirty="0">
                <a:solidFill>
                  <a:schemeClr val="tx1"/>
                </a:solidFill>
                <a:effectLst/>
                <a:latin typeface="+mn-ea"/>
                <a:ea typeface="+mn-ea"/>
              </a:rPr>
              <a:t>40m</a:t>
            </a:r>
            <a:endParaRPr lang="en-US" altLang="ko-KR" dirty="0"/>
          </a:p>
          <a:p>
            <a:r>
              <a:rPr lang="ko-KR" altLang="en-US" dirty="0"/>
              <a:t>특징 </a:t>
            </a:r>
            <a:r>
              <a:rPr lang="en-US" altLang="ko-KR" dirty="0"/>
              <a:t>: </a:t>
            </a:r>
            <a:r>
              <a:rPr lang="ko-KR" altLang="en-US" dirty="0"/>
              <a:t>자동차 극장으로 코로나 </a:t>
            </a:r>
            <a:r>
              <a:rPr lang="en-US" altLang="ko-KR" dirty="0"/>
              <a:t>19</a:t>
            </a:r>
            <a:r>
              <a:rPr lang="ko-KR" altLang="en-US" dirty="0"/>
              <a:t>와 같은 감염병이 확산할 경우 안전하게 영화를 볼 수 있는 대안</a:t>
            </a:r>
            <a:endParaRPr lang="en-US" altLang="ko-KR" dirty="0"/>
          </a:p>
          <a:p>
            <a:pPr marL="0" indent="809625">
              <a:buNone/>
            </a:pPr>
            <a:r>
              <a:rPr lang="ko-KR" altLang="en-US" dirty="0"/>
              <a:t>주민의 </a:t>
            </a:r>
            <a:r>
              <a:rPr lang="en-US" altLang="ko-KR" dirty="0"/>
              <a:t>‘</a:t>
            </a:r>
            <a:r>
              <a:rPr lang="ko-KR" altLang="en-US" dirty="0"/>
              <a:t>화명생태공원 내에 자동차 극장을 추진해 보자</a:t>
            </a:r>
            <a:r>
              <a:rPr lang="en-US" altLang="ko-KR" dirty="0"/>
              <a:t>＇</a:t>
            </a:r>
            <a:r>
              <a:rPr lang="ko-KR" altLang="en-US" dirty="0"/>
              <a:t>라는 아이디어를 바탕으로 조성</a:t>
            </a:r>
            <a:endParaRPr lang="en-US" altLang="ko-KR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027E118-5950-4B54-BCAC-BA5EED24AEF7}"/>
              </a:ext>
            </a:extLst>
          </p:cNvPr>
          <p:cNvSpPr txBox="1"/>
          <p:nvPr/>
        </p:nvSpPr>
        <p:spPr>
          <a:xfrm>
            <a:off x="8744496" y="1235391"/>
            <a:ext cx="18261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/>
              <a:t>갯벌 해변 영화관 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예시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7FD334A-2226-4DC9-B087-14F63FF5A006}"/>
              </a:ext>
            </a:extLst>
          </p:cNvPr>
          <p:cNvGrpSpPr/>
          <p:nvPr/>
        </p:nvGrpSpPr>
        <p:grpSpPr>
          <a:xfrm>
            <a:off x="8744494" y="1517023"/>
            <a:ext cx="3031863" cy="5196454"/>
            <a:chOff x="8744494" y="1255413"/>
            <a:chExt cx="3031863" cy="5196454"/>
          </a:xfrm>
        </p:grpSpPr>
        <p:pic>
          <p:nvPicPr>
            <p:cNvPr id="25" name="Picture 25">
              <a:extLst>
                <a:ext uri="{FF2B5EF4-FFF2-40B4-BE49-F238E27FC236}">
                  <a16:creationId xmlns:a16="http://schemas.microsoft.com/office/drawing/2014/main" id="{AF43818E-CDAE-49DA-B452-8CD74A14C2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44495" y="1255413"/>
              <a:ext cx="3031862" cy="1801577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26" name="Picture 28">
              <a:extLst>
                <a:ext uri="{FF2B5EF4-FFF2-40B4-BE49-F238E27FC236}">
                  <a16:creationId xmlns:a16="http://schemas.microsoft.com/office/drawing/2014/main" id="{68F4F789-D90F-4303-907F-D6A89EC59A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5280" t="7194" r="15894" b="14531"/>
            <a:stretch>
              <a:fillRect/>
            </a:stretch>
          </p:blipFill>
          <p:spPr>
            <a:xfrm>
              <a:off x="8744495" y="4974795"/>
              <a:ext cx="3031862" cy="1477072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28" name="Picture 29">
              <a:extLst>
                <a:ext uri="{FF2B5EF4-FFF2-40B4-BE49-F238E27FC236}">
                  <a16:creationId xmlns:a16="http://schemas.microsoft.com/office/drawing/2014/main" id="{3ED939EA-F17E-49A5-8FDC-0838AED0F49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744494" y="3135692"/>
              <a:ext cx="3031861" cy="1760400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E302FBA7-8E8C-4980-ADC5-3052C92899F7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F84D6887-3FA2-42B2-BDF1-29441430D11F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3E7779E1-C5BF-4E05-9E0A-BA2C58B0F162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727073C1-E78C-4C0E-8CBF-54A7E5EF8F4C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58E1E97B-A7B8-4348-9FB4-991C5AE28EED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E8EA46E0-0E0C-474D-BB4C-F596C0D4A3F1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43834287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78EC57C9-2F9E-4D36-AB26-C8DB7F779838}"/>
              </a:ext>
            </a:extLst>
          </p:cNvPr>
          <p:cNvGrpSpPr/>
          <p:nvPr/>
        </p:nvGrpSpPr>
        <p:grpSpPr>
          <a:xfrm>
            <a:off x="8744494" y="1517024"/>
            <a:ext cx="3031859" cy="5196453"/>
            <a:chOff x="8744494" y="1255413"/>
            <a:chExt cx="3031859" cy="5196453"/>
          </a:xfrm>
        </p:grpSpPr>
        <p:pic>
          <p:nvPicPr>
            <p:cNvPr id="45" name="Picture 42">
              <a:extLst>
                <a:ext uri="{FF2B5EF4-FFF2-40B4-BE49-F238E27FC236}">
                  <a16:creationId xmlns:a16="http://schemas.microsoft.com/office/drawing/2014/main" id="{6A1ADA74-5DDA-4FE7-826B-A6F63F403B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44496" y="3139005"/>
              <a:ext cx="1490137" cy="1429269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44" name="Picture 41">
              <a:extLst>
                <a:ext uri="{FF2B5EF4-FFF2-40B4-BE49-F238E27FC236}">
                  <a16:creationId xmlns:a16="http://schemas.microsoft.com/office/drawing/2014/main" id="{DA714CDC-8022-46D9-8199-477602A3AA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286219" y="3139006"/>
              <a:ext cx="1490133" cy="1429268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42" name="Picture 36">
              <a:extLst>
                <a:ext uri="{FF2B5EF4-FFF2-40B4-BE49-F238E27FC236}">
                  <a16:creationId xmlns:a16="http://schemas.microsoft.com/office/drawing/2014/main" id="{11A15ADA-7A12-4C21-8913-37A8598E180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744495" y="1255413"/>
              <a:ext cx="3031857" cy="1801575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43" name="Picture 38">
              <a:extLst>
                <a:ext uri="{FF2B5EF4-FFF2-40B4-BE49-F238E27FC236}">
                  <a16:creationId xmlns:a16="http://schemas.microsoft.com/office/drawing/2014/main" id="{97251567-B996-4751-A715-6C4425383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744494" y="4650291"/>
              <a:ext cx="3031859" cy="1801575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48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843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05.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무안군 </a:t>
            </a:r>
            <a:r>
              <a:rPr lang="ko-KR" altLang="en-US" sz="2400" b="1" dirty="0" err="1">
                <a:solidFill>
                  <a:schemeClr val="bg1">
                    <a:lumMod val="95000"/>
                  </a:schemeClr>
                </a:solidFill>
              </a:rPr>
              <a:t>도농교류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 활성화방안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무안군 도시 및 농촌주민 간의 교류방안 연구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1" y="1191914"/>
            <a:ext cx="4020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3) </a:t>
            </a:r>
            <a:r>
              <a:rPr lang="ko-KR" altLang="en-US" sz="1800" dirty="0"/>
              <a:t>무안군 교육농장</a:t>
            </a:r>
            <a:r>
              <a:rPr lang="en-US" altLang="ko-KR" sz="1800" dirty="0"/>
              <a:t>, </a:t>
            </a:r>
            <a:r>
              <a:rPr lang="ko-KR" altLang="en-US" sz="1800" dirty="0"/>
              <a:t>체험마을 활성화</a:t>
            </a:r>
            <a:endParaRPr lang="en-US" altLang="ko-KR" sz="18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1624746"/>
            <a:ext cx="7914346" cy="2959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추진방법 </a:t>
            </a:r>
            <a:r>
              <a:rPr lang="en-US" altLang="ko-KR" dirty="0"/>
              <a:t>:</a:t>
            </a:r>
            <a:r>
              <a:rPr lang="ko-KR" altLang="en-US" dirty="0"/>
              <a:t> 무안군 마을공동체지원센터 중심으로 추진</a:t>
            </a:r>
            <a:endParaRPr lang="en-US" altLang="ko-KR" dirty="0"/>
          </a:p>
          <a:p>
            <a:r>
              <a:rPr lang="ko-KR" altLang="en-US" dirty="0"/>
              <a:t>협력주체 </a:t>
            </a:r>
            <a:r>
              <a:rPr lang="en-US" altLang="ko-KR" dirty="0"/>
              <a:t>: </a:t>
            </a:r>
            <a:r>
              <a:rPr lang="ko-KR" altLang="en-US" dirty="0"/>
              <a:t>지역 교육기관</a:t>
            </a:r>
            <a:r>
              <a:rPr lang="en-US" altLang="ko-KR" dirty="0"/>
              <a:t>, </a:t>
            </a:r>
            <a:r>
              <a:rPr lang="ko-KR" altLang="en-US" dirty="0"/>
              <a:t>농촌체험마을</a:t>
            </a:r>
            <a:r>
              <a:rPr lang="en-US" altLang="ko-KR" dirty="0"/>
              <a:t>, </a:t>
            </a:r>
            <a:r>
              <a:rPr lang="ko-KR" altLang="en-US" dirty="0"/>
              <a:t>교육농장</a:t>
            </a:r>
            <a:endParaRPr lang="en-US" altLang="ko-KR" dirty="0"/>
          </a:p>
          <a:p>
            <a:r>
              <a:rPr lang="ko-KR" altLang="en-US" dirty="0"/>
              <a:t>지원주체 </a:t>
            </a:r>
            <a:r>
              <a:rPr lang="en-US" altLang="ko-KR" dirty="0"/>
              <a:t>: </a:t>
            </a:r>
            <a:r>
              <a:rPr lang="ko-KR" altLang="en-US" dirty="0"/>
              <a:t>무안군 및 교육지원청</a:t>
            </a:r>
            <a:endParaRPr lang="en-US" altLang="ko-KR" dirty="0"/>
          </a:p>
          <a:p>
            <a:r>
              <a:rPr lang="ko-KR" altLang="en-US" dirty="0"/>
              <a:t>대상공간 </a:t>
            </a:r>
            <a:r>
              <a:rPr lang="en-US" altLang="ko-KR" dirty="0"/>
              <a:t>: </a:t>
            </a:r>
            <a:r>
              <a:rPr lang="ko-KR" altLang="en-US" dirty="0"/>
              <a:t>마을단위</a:t>
            </a:r>
            <a:r>
              <a:rPr lang="en-US" altLang="ko-KR" dirty="0"/>
              <a:t>, </a:t>
            </a:r>
            <a:r>
              <a:rPr lang="ko-KR" altLang="en-US" dirty="0"/>
              <a:t>학교단위</a:t>
            </a:r>
            <a:endParaRPr lang="en-US" altLang="ko-KR" dirty="0"/>
          </a:p>
          <a:p>
            <a:r>
              <a:rPr lang="ko-KR" altLang="en-US" dirty="0"/>
              <a:t>주요내용 </a:t>
            </a:r>
            <a:r>
              <a:rPr lang="en-US" altLang="ko-KR" dirty="0"/>
              <a:t>: </a:t>
            </a:r>
            <a:r>
              <a:rPr lang="ko-KR" altLang="en-US" dirty="0"/>
              <a:t>농촌 체험학습에 대한 사회적 관심과 실제 수요 증가 추세이며 학교 교과 과정 내 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현장중심의 농어촌체험학습이 지속적으로 강화되고 있음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이에 </a:t>
            </a:r>
            <a:r>
              <a:rPr lang="ko-KR" altLang="en-US" dirty="0" err="1"/>
              <a:t>초중교</a:t>
            </a:r>
            <a:r>
              <a:rPr lang="ko-KR" altLang="en-US" dirty="0"/>
              <a:t> 교과과정 분석과 농촌체험을 연계하는 무안형 농어촌체험 모델 제안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무안형 농어촌체험학습은 기존의 </a:t>
            </a:r>
            <a:r>
              <a:rPr lang="en-US" altLang="ko-KR" dirty="0"/>
              <a:t>‘</a:t>
            </a:r>
            <a:r>
              <a:rPr lang="ko-KR" altLang="en-US" dirty="0"/>
              <a:t>체험프로그램</a:t>
            </a:r>
            <a:r>
              <a:rPr lang="en-US" altLang="ko-KR" dirty="0"/>
              <a:t>’</a:t>
            </a:r>
            <a:r>
              <a:rPr lang="ko-KR" altLang="en-US" dirty="0"/>
              <a:t>에 </a:t>
            </a:r>
            <a:r>
              <a:rPr lang="en-US" altLang="ko-KR" dirty="0"/>
              <a:t>‘</a:t>
            </a:r>
            <a:r>
              <a:rPr lang="ko-KR" altLang="en-US" dirty="0"/>
              <a:t>학습</a:t>
            </a:r>
            <a:r>
              <a:rPr lang="en-US" altLang="ko-KR" dirty="0"/>
              <a:t>’ </a:t>
            </a:r>
            <a:r>
              <a:rPr lang="ko-KR" altLang="en-US" dirty="0"/>
              <a:t>요소를 강화하여 결합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학생들에게 교육적 효과를 기대할 수 있는 확장된 개념의 체험프로그램</a:t>
            </a:r>
            <a:endParaRPr lang="en-US" altLang="ko-KR" dirty="0"/>
          </a:p>
        </p:txBody>
      </p:sp>
      <p:sp>
        <p:nvSpPr>
          <p:cNvPr id="38" name="Object 5">
            <a:extLst>
              <a:ext uri="{FF2B5EF4-FFF2-40B4-BE49-F238E27FC236}">
                <a16:creationId xmlns:a16="http://schemas.microsoft.com/office/drawing/2014/main" id="{7EB705E0-A117-47A4-A5D2-BD0A29255DCF}"/>
              </a:ext>
            </a:extLst>
          </p:cNvPr>
          <p:cNvSpPr txBox="1"/>
          <p:nvPr/>
        </p:nvSpPr>
        <p:spPr>
          <a:xfrm>
            <a:off x="370181" y="4871720"/>
            <a:ext cx="2568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800" dirty="0"/>
              <a:t>선행사례 </a:t>
            </a:r>
            <a:r>
              <a:rPr lang="en-US" altLang="ko-KR" sz="1800" dirty="0"/>
              <a:t>: </a:t>
            </a:r>
            <a:r>
              <a:rPr lang="ko-KR" altLang="en-US" sz="1800" dirty="0" err="1"/>
              <a:t>도래미</a:t>
            </a:r>
            <a:r>
              <a:rPr lang="ko-KR" altLang="en-US" sz="1800" dirty="0"/>
              <a:t> 마을</a:t>
            </a:r>
            <a:endParaRPr lang="en-US" altLang="ko-KR" sz="1800" dirty="0"/>
          </a:p>
        </p:txBody>
      </p:sp>
      <p:sp>
        <p:nvSpPr>
          <p:cNvPr id="39" name="Object 5">
            <a:extLst>
              <a:ext uri="{FF2B5EF4-FFF2-40B4-BE49-F238E27FC236}">
                <a16:creationId xmlns:a16="http://schemas.microsoft.com/office/drawing/2014/main" id="{4E952BD1-F975-4142-8D01-774AE1D3AC2B}"/>
              </a:ext>
            </a:extLst>
          </p:cNvPr>
          <p:cNvSpPr txBox="1"/>
          <p:nvPr/>
        </p:nvSpPr>
        <p:spPr>
          <a:xfrm>
            <a:off x="370181" y="5241052"/>
            <a:ext cx="3690434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 err="1"/>
              <a:t>팜스테이마을</a:t>
            </a:r>
            <a:r>
              <a:rPr lang="en-US" altLang="ko-KR" dirty="0"/>
              <a:t>, </a:t>
            </a:r>
            <a:r>
              <a:rPr lang="ko-KR" altLang="en-US" dirty="0"/>
              <a:t>식생활우수체험공간 지정</a:t>
            </a:r>
            <a:endParaRPr lang="en-US" altLang="ko-KR" dirty="0"/>
          </a:p>
          <a:p>
            <a:r>
              <a:rPr lang="en-US" altLang="ko-KR" dirty="0"/>
              <a:t>2017</a:t>
            </a:r>
            <a:r>
              <a:rPr lang="ko-KR" altLang="en-US" dirty="0"/>
              <a:t>년 기준 </a:t>
            </a:r>
            <a:r>
              <a:rPr lang="en-US" altLang="ko-KR" dirty="0"/>
              <a:t>14,184</a:t>
            </a:r>
            <a:r>
              <a:rPr lang="ko-KR" altLang="en-US" dirty="0"/>
              <a:t>명 방문</a:t>
            </a:r>
            <a:endParaRPr lang="en-US" altLang="ko-KR" dirty="0"/>
          </a:p>
          <a:p>
            <a:r>
              <a:rPr lang="ko-KR" altLang="en-US" dirty="0"/>
              <a:t>시기 </a:t>
            </a:r>
            <a:r>
              <a:rPr lang="en-US" altLang="ko-KR" dirty="0"/>
              <a:t>: </a:t>
            </a:r>
            <a:r>
              <a:rPr lang="ko-KR" altLang="en-US" dirty="0"/>
              <a:t>가을</a:t>
            </a:r>
            <a:endParaRPr lang="en-US" altLang="ko-KR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027E118-5950-4B54-BCAC-BA5EED24AEF7}"/>
              </a:ext>
            </a:extLst>
          </p:cNvPr>
          <p:cNvSpPr txBox="1"/>
          <p:nvPr/>
        </p:nvSpPr>
        <p:spPr>
          <a:xfrm>
            <a:off x="8744496" y="1235391"/>
            <a:ext cx="25298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err="1"/>
              <a:t>도래미</a:t>
            </a:r>
            <a:r>
              <a:rPr lang="ko-KR" altLang="en-US" sz="1200" b="1" dirty="0"/>
              <a:t> 마을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보릿고개 마을 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예시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sp>
        <p:nvSpPr>
          <p:cNvPr id="40" name="Object 5">
            <a:extLst>
              <a:ext uri="{FF2B5EF4-FFF2-40B4-BE49-F238E27FC236}">
                <a16:creationId xmlns:a16="http://schemas.microsoft.com/office/drawing/2014/main" id="{D2F39ABB-994A-4987-8FD6-70AAA733C99A}"/>
              </a:ext>
            </a:extLst>
          </p:cNvPr>
          <p:cNvSpPr txBox="1"/>
          <p:nvPr/>
        </p:nvSpPr>
        <p:spPr>
          <a:xfrm>
            <a:off x="4561234" y="4871720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800" dirty="0"/>
              <a:t>보릿고개 마을</a:t>
            </a:r>
            <a:endParaRPr lang="en-US" altLang="ko-KR" sz="1800" dirty="0"/>
          </a:p>
        </p:txBody>
      </p:sp>
      <p:sp>
        <p:nvSpPr>
          <p:cNvPr id="41" name="Object 5">
            <a:extLst>
              <a:ext uri="{FF2B5EF4-FFF2-40B4-BE49-F238E27FC236}">
                <a16:creationId xmlns:a16="http://schemas.microsoft.com/office/drawing/2014/main" id="{07BA57C6-C59B-44EF-ABAD-5FF79944A00B}"/>
              </a:ext>
            </a:extLst>
          </p:cNvPr>
          <p:cNvSpPr txBox="1"/>
          <p:nvPr/>
        </p:nvSpPr>
        <p:spPr>
          <a:xfrm>
            <a:off x="4561234" y="5241052"/>
            <a:ext cx="2972289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체험휴양마을</a:t>
            </a:r>
            <a:r>
              <a:rPr lang="en-US" altLang="ko-KR" dirty="0"/>
              <a:t>, </a:t>
            </a:r>
            <a:r>
              <a:rPr lang="ko-KR" altLang="en-US" dirty="0" err="1"/>
              <a:t>슬로우푸드</a:t>
            </a:r>
            <a:r>
              <a:rPr lang="ko-KR" altLang="en-US" dirty="0"/>
              <a:t> 체험</a:t>
            </a:r>
            <a:endParaRPr lang="en-US" altLang="ko-KR" dirty="0"/>
          </a:p>
          <a:p>
            <a:r>
              <a:rPr lang="en-US" altLang="ko-KR" dirty="0"/>
              <a:t>2016</a:t>
            </a:r>
            <a:r>
              <a:rPr lang="ko-KR" altLang="en-US" dirty="0"/>
              <a:t>년 </a:t>
            </a:r>
            <a:r>
              <a:rPr lang="en-US" altLang="ko-KR" dirty="0"/>
              <a:t>13,771</a:t>
            </a:r>
            <a:r>
              <a:rPr lang="ko-KR" altLang="en-US" dirty="0"/>
              <a:t>명 방문</a:t>
            </a:r>
            <a:endParaRPr lang="en-US" altLang="ko-KR" dirty="0"/>
          </a:p>
          <a:p>
            <a:r>
              <a:rPr lang="ko-KR" altLang="en-US" dirty="0"/>
              <a:t>시기 </a:t>
            </a:r>
            <a:r>
              <a:rPr lang="en-US" altLang="ko-KR" dirty="0"/>
              <a:t>: </a:t>
            </a:r>
            <a:r>
              <a:rPr lang="ko-KR" altLang="en-US" dirty="0"/>
              <a:t>봄</a:t>
            </a:r>
            <a:r>
              <a:rPr lang="en-US" altLang="ko-KR" dirty="0"/>
              <a:t>, </a:t>
            </a:r>
            <a:r>
              <a:rPr lang="ko-KR" altLang="en-US" dirty="0"/>
              <a:t>여름</a:t>
            </a:r>
            <a:r>
              <a:rPr lang="en-US" altLang="ko-KR" dirty="0"/>
              <a:t>, </a:t>
            </a:r>
            <a:r>
              <a:rPr lang="ko-KR" altLang="en-US" dirty="0"/>
              <a:t>가을</a:t>
            </a:r>
            <a:endParaRPr lang="en-US" altLang="ko-KR" dirty="0"/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76CE2225-3618-4181-B9B4-D01EFE6AE2EF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14C4354B-E0A7-4B9D-9D9A-1214FDE158D5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28" name="내용 개체 틀 8">
            <a:extLst>
              <a:ext uri="{FF2B5EF4-FFF2-40B4-BE49-F238E27FC236}">
                <a16:creationId xmlns:a16="http://schemas.microsoft.com/office/drawing/2014/main" id="{4517E49E-3A7B-492F-BEF5-AB5BE89EA802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ED0E403A-09AD-44B7-A5AB-BE2E2E3C88F1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E015313B-CD2D-4714-BB2F-CF2AF936F4A3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6" name="내용 개체 틀 8">
            <a:extLst>
              <a:ext uri="{FF2B5EF4-FFF2-40B4-BE49-F238E27FC236}">
                <a16:creationId xmlns:a16="http://schemas.microsoft.com/office/drawing/2014/main" id="{6ACFDC75-4C50-442C-9E84-39C8C5F7754C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79019201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866A2048-76A6-4548-B3B9-E37997F66598}"/>
              </a:ext>
            </a:extLst>
          </p:cNvPr>
          <p:cNvGrpSpPr/>
          <p:nvPr/>
        </p:nvGrpSpPr>
        <p:grpSpPr>
          <a:xfrm>
            <a:off x="8744494" y="1555108"/>
            <a:ext cx="3031857" cy="5158369"/>
            <a:chOff x="8744494" y="1255412"/>
            <a:chExt cx="3031857" cy="5158369"/>
          </a:xfrm>
        </p:grpSpPr>
        <p:pic>
          <p:nvPicPr>
            <p:cNvPr id="26" name="Picture 46">
              <a:extLst>
                <a:ext uri="{FF2B5EF4-FFF2-40B4-BE49-F238E27FC236}">
                  <a16:creationId xmlns:a16="http://schemas.microsoft.com/office/drawing/2014/main" id="{4A71710B-6D33-44D6-9C03-3934625DD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44495" y="3203535"/>
              <a:ext cx="3031856" cy="1511285"/>
            </a:xfrm>
            <a:prstGeom prst="rect">
              <a:avLst/>
            </a:prstGeom>
            <a:noFill/>
            <a:ln>
              <a:noFill/>
            </a:ln>
            <a:effectLst/>
          </p:spPr>
        </p:pic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7AA825DB-09FE-47BC-9EC9-9B65ED44DAFF}"/>
                </a:ext>
              </a:extLst>
            </p:cNvPr>
            <p:cNvGrpSpPr/>
            <p:nvPr/>
          </p:nvGrpSpPr>
          <p:grpSpPr>
            <a:xfrm>
              <a:off x="8744494" y="1255412"/>
              <a:ext cx="3031857" cy="5158369"/>
              <a:chOff x="8744494" y="1255412"/>
              <a:chExt cx="3031857" cy="5158369"/>
            </a:xfrm>
          </p:grpSpPr>
          <p:pic>
            <p:nvPicPr>
              <p:cNvPr id="25" name="Picture 44">
                <a:extLst>
                  <a:ext uri="{FF2B5EF4-FFF2-40B4-BE49-F238E27FC236}">
                    <a16:creationId xmlns:a16="http://schemas.microsoft.com/office/drawing/2014/main" id="{B9AB14B0-C5F8-4452-A42A-4494AAA7EA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744494" y="1255412"/>
                <a:ext cx="3031857" cy="180157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pic>
            <p:nvPicPr>
              <p:cNvPr id="28" name="Picture 48">
                <a:extLst>
                  <a:ext uri="{FF2B5EF4-FFF2-40B4-BE49-F238E27FC236}">
                    <a16:creationId xmlns:a16="http://schemas.microsoft.com/office/drawing/2014/main" id="{12A91868-153F-43BA-98E7-7EB3370FEA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744494" y="4861367"/>
                <a:ext cx="3031857" cy="155241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</p:grpSp>
      </p:grpSp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49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843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05.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무안군 </a:t>
            </a:r>
            <a:r>
              <a:rPr lang="ko-KR" altLang="en-US" sz="2400" b="1" dirty="0" err="1">
                <a:solidFill>
                  <a:schemeClr val="bg1">
                    <a:lumMod val="95000"/>
                  </a:schemeClr>
                </a:solidFill>
              </a:rPr>
              <a:t>도농교류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 활성화방안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무안군 도시 및 농촌주민 간의 교류방안 연구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1" y="1191914"/>
            <a:ext cx="3810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4) </a:t>
            </a:r>
            <a:r>
              <a:rPr lang="ko-KR" altLang="en-US" sz="1800" dirty="0"/>
              <a:t>무안군 문화배달부 양성 및 운영</a:t>
            </a:r>
            <a:endParaRPr lang="en-US" altLang="ko-KR" sz="18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1624746"/>
            <a:ext cx="6901248" cy="26360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운영방법 </a:t>
            </a:r>
            <a:r>
              <a:rPr lang="en-US" altLang="ko-KR" dirty="0"/>
              <a:t>: </a:t>
            </a:r>
            <a:r>
              <a:rPr lang="ko-KR" altLang="en-US" dirty="0" err="1"/>
              <a:t>문화바우처</a:t>
            </a:r>
            <a:r>
              <a:rPr lang="en-US" altLang="ko-KR" dirty="0"/>
              <a:t>, </a:t>
            </a:r>
            <a:r>
              <a:rPr lang="ko-KR" altLang="en-US" dirty="0"/>
              <a:t>농촌중심지활성화사업 등의 재원활용</a:t>
            </a:r>
            <a:endParaRPr lang="en-US" altLang="ko-KR" dirty="0"/>
          </a:p>
          <a:p>
            <a:r>
              <a:rPr lang="ko-KR" altLang="en-US" dirty="0"/>
              <a:t>협력주체 </a:t>
            </a:r>
            <a:r>
              <a:rPr lang="en-US" altLang="ko-KR" dirty="0"/>
              <a:t>: </a:t>
            </a:r>
            <a:r>
              <a:rPr lang="ko-KR" altLang="en-US" dirty="0"/>
              <a:t>지역 교육기관</a:t>
            </a:r>
            <a:r>
              <a:rPr lang="en-US" altLang="ko-KR" dirty="0"/>
              <a:t>, </a:t>
            </a:r>
            <a:r>
              <a:rPr lang="ko-KR" altLang="en-US" dirty="0"/>
              <a:t>문화예술단체</a:t>
            </a:r>
            <a:r>
              <a:rPr lang="en-US" altLang="ko-KR" dirty="0"/>
              <a:t>, </a:t>
            </a:r>
            <a:r>
              <a:rPr lang="ko-KR" altLang="en-US" dirty="0"/>
              <a:t>평생교육원 등</a:t>
            </a:r>
            <a:endParaRPr lang="en-US" altLang="ko-KR" dirty="0"/>
          </a:p>
          <a:p>
            <a:r>
              <a:rPr lang="ko-KR" altLang="en-US" dirty="0"/>
              <a:t>지원주체 </a:t>
            </a:r>
            <a:r>
              <a:rPr lang="en-US" altLang="ko-KR" dirty="0"/>
              <a:t>: </a:t>
            </a:r>
            <a:r>
              <a:rPr lang="ko-KR" altLang="en-US" dirty="0"/>
              <a:t>무안군</a:t>
            </a:r>
            <a:endParaRPr lang="en-US" altLang="ko-KR" dirty="0"/>
          </a:p>
          <a:p>
            <a:r>
              <a:rPr lang="ko-KR" altLang="en-US" dirty="0"/>
              <a:t>대상공간 </a:t>
            </a:r>
            <a:r>
              <a:rPr lang="en-US" altLang="ko-KR" dirty="0"/>
              <a:t>: </a:t>
            </a:r>
            <a:r>
              <a:rPr lang="ko-KR" altLang="en-US" dirty="0" err="1"/>
              <a:t>마을단뒤</a:t>
            </a:r>
            <a:r>
              <a:rPr lang="en-US" altLang="ko-KR" dirty="0"/>
              <a:t>(</a:t>
            </a:r>
            <a:r>
              <a:rPr lang="ko-KR" altLang="en-US" dirty="0"/>
              <a:t>매칭 프로그램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주요내용 </a:t>
            </a:r>
            <a:r>
              <a:rPr lang="en-US" altLang="ko-KR" dirty="0"/>
              <a:t>: </a:t>
            </a:r>
            <a:r>
              <a:rPr lang="ko-KR" altLang="en-US" dirty="0" err="1"/>
              <a:t>삼향읍에</a:t>
            </a:r>
            <a:r>
              <a:rPr lang="ko-KR" altLang="en-US" dirty="0"/>
              <a:t> </a:t>
            </a:r>
            <a:r>
              <a:rPr lang="ko-KR" altLang="en-US" dirty="0" err="1"/>
              <a:t>집중되어있는</a:t>
            </a:r>
            <a:r>
              <a:rPr lang="ko-KR" altLang="en-US" dirty="0"/>
              <a:t> 문화예술 인프라 </a:t>
            </a:r>
            <a:r>
              <a:rPr lang="ko-KR" altLang="en-US" dirty="0" err="1"/>
              <a:t>딜리버리</a:t>
            </a:r>
            <a:r>
              <a:rPr lang="ko-KR" altLang="en-US" dirty="0"/>
              <a:t> 문제 해결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문화예술 프로그램을 배후마을로 배달하는 개념의 </a:t>
            </a:r>
            <a:r>
              <a:rPr lang="en-US" altLang="ko-KR" dirty="0"/>
              <a:t>“</a:t>
            </a:r>
            <a:r>
              <a:rPr lang="ko-KR" altLang="en-US" dirty="0"/>
              <a:t>문화배달부</a:t>
            </a:r>
            <a:r>
              <a:rPr lang="en-US" altLang="ko-KR" dirty="0"/>
              <a:t>” </a:t>
            </a:r>
            <a:r>
              <a:rPr lang="ko-KR" altLang="en-US" dirty="0"/>
              <a:t>운영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음악배달</a:t>
            </a:r>
            <a:r>
              <a:rPr lang="en-US" altLang="ko-KR" dirty="0"/>
              <a:t>, </a:t>
            </a:r>
            <a:r>
              <a:rPr lang="ko-KR" altLang="en-US" dirty="0"/>
              <a:t>영화배달</a:t>
            </a:r>
            <a:r>
              <a:rPr lang="en-US" altLang="ko-KR" dirty="0"/>
              <a:t>, </a:t>
            </a:r>
            <a:r>
              <a:rPr lang="ko-KR" altLang="en-US" dirty="0"/>
              <a:t>사진배달</a:t>
            </a:r>
            <a:r>
              <a:rPr lang="en-US" altLang="ko-KR" dirty="0"/>
              <a:t> </a:t>
            </a:r>
            <a:r>
              <a:rPr lang="ko-KR" altLang="en-US" dirty="0"/>
              <a:t>등 지역 문화예술인들과 </a:t>
            </a:r>
            <a:endParaRPr lang="en-US" altLang="ko-KR" dirty="0"/>
          </a:p>
          <a:p>
            <a:pPr marL="0" indent="1168400">
              <a:buNone/>
            </a:pPr>
            <a:r>
              <a:rPr lang="ko-KR" altLang="en-US" dirty="0"/>
              <a:t>농업인이 교류할 수 있는 프로그램 형태 운영</a:t>
            </a:r>
            <a:endParaRPr lang="en-US" altLang="ko-KR" dirty="0"/>
          </a:p>
        </p:txBody>
      </p:sp>
      <p:sp>
        <p:nvSpPr>
          <p:cNvPr id="38" name="Object 5">
            <a:extLst>
              <a:ext uri="{FF2B5EF4-FFF2-40B4-BE49-F238E27FC236}">
                <a16:creationId xmlns:a16="http://schemas.microsoft.com/office/drawing/2014/main" id="{7EB705E0-A117-47A4-A5D2-BD0A29255DCF}"/>
              </a:ext>
            </a:extLst>
          </p:cNvPr>
          <p:cNvSpPr txBox="1"/>
          <p:nvPr/>
        </p:nvSpPr>
        <p:spPr>
          <a:xfrm>
            <a:off x="370181" y="4408733"/>
            <a:ext cx="3260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800" dirty="0"/>
              <a:t>선행사례 </a:t>
            </a:r>
            <a:r>
              <a:rPr lang="en-US" altLang="ko-KR" sz="1800" dirty="0"/>
              <a:t>: </a:t>
            </a:r>
            <a:r>
              <a:rPr lang="ko-KR" altLang="en-US" sz="1800" dirty="0"/>
              <a:t>금산군 문화배달부</a:t>
            </a:r>
            <a:endParaRPr lang="en-US" altLang="ko-KR" sz="1800" dirty="0"/>
          </a:p>
        </p:txBody>
      </p:sp>
      <p:sp>
        <p:nvSpPr>
          <p:cNvPr id="39" name="Object 5">
            <a:extLst>
              <a:ext uri="{FF2B5EF4-FFF2-40B4-BE49-F238E27FC236}">
                <a16:creationId xmlns:a16="http://schemas.microsoft.com/office/drawing/2014/main" id="{4E952BD1-F975-4142-8D01-774AE1D3AC2B}"/>
              </a:ext>
            </a:extLst>
          </p:cNvPr>
          <p:cNvSpPr txBox="1"/>
          <p:nvPr/>
        </p:nvSpPr>
        <p:spPr>
          <a:xfrm>
            <a:off x="370181" y="4778065"/>
            <a:ext cx="5963492" cy="16665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내용 </a:t>
            </a:r>
            <a:r>
              <a:rPr lang="en-US" altLang="ko-KR" dirty="0"/>
              <a:t>: </a:t>
            </a:r>
            <a:r>
              <a:rPr lang="ko-KR" altLang="en-US" dirty="0"/>
              <a:t>배후마을의 문화발굴 및 문화활동 전파</a:t>
            </a:r>
            <a:r>
              <a:rPr lang="en-US" altLang="ko-KR" dirty="0"/>
              <a:t>, </a:t>
            </a:r>
            <a:r>
              <a:rPr lang="ko-KR" altLang="en-US" dirty="0"/>
              <a:t>지역문화 선순환 유도</a:t>
            </a:r>
            <a:endParaRPr lang="en-US" altLang="ko-KR" dirty="0"/>
          </a:p>
          <a:p>
            <a:r>
              <a:rPr lang="ko-KR" altLang="en-US" dirty="0"/>
              <a:t>추진실적 </a:t>
            </a:r>
            <a:r>
              <a:rPr lang="en-US" altLang="ko-KR" dirty="0"/>
              <a:t>: </a:t>
            </a:r>
            <a:r>
              <a:rPr lang="ko-KR" altLang="en-US" dirty="0"/>
              <a:t>배달횟수</a:t>
            </a:r>
            <a:r>
              <a:rPr lang="en-US" altLang="ko-KR" dirty="0"/>
              <a:t>(254</a:t>
            </a:r>
            <a:r>
              <a:rPr lang="ko-KR" altLang="en-US" dirty="0"/>
              <a:t>회</a:t>
            </a:r>
            <a:r>
              <a:rPr lang="en-US" altLang="ko-KR" dirty="0"/>
              <a:t>), </a:t>
            </a:r>
            <a:r>
              <a:rPr lang="ko-KR" altLang="en-US" dirty="0"/>
              <a:t>참여마을</a:t>
            </a:r>
            <a:r>
              <a:rPr lang="en-US" altLang="ko-KR" dirty="0"/>
              <a:t>(75</a:t>
            </a:r>
            <a:r>
              <a:rPr lang="ko-KR" altLang="en-US" dirty="0"/>
              <a:t>곳</a:t>
            </a:r>
            <a:r>
              <a:rPr lang="en-US" altLang="ko-KR" dirty="0"/>
              <a:t>), </a:t>
            </a:r>
            <a:r>
              <a:rPr lang="ko-KR" altLang="en-US" dirty="0"/>
              <a:t>참여주민</a:t>
            </a:r>
            <a:r>
              <a:rPr lang="en-US" altLang="ko-KR" dirty="0"/>
              <a:t>(2,913</a:t>
            </a:r>
            <a:r>
              <a:rPr lang="ko-KR" altLang="en-US" dirty="0"/>
              <a:t>명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결과 </a:t>
            </a:r>
            <a:r>
              <a:rPr lang="en-US" altLang="ko-KR" dirty="0"/>
              <a:t>: </a:t>
            </a:r>
            <a:r>
              <a:rPr lang="ko-KR" altLang="en-US" dirty="0"/>
              <a:t>문화배달 확대를 통한 배후마을 문화활동횟수 증가</a:t>
            </a:r>
            <a:endParaRPr lang="en-US" altLang="ko-KR" dirty="0"/>
          </a:p>
          <a:p>
            <a:pPr marL="0" indent="809625">
              <a:buNone/>
            </a:pPr>
            <a:r>
              <a:rPr lang="ko-KR" altLang="en-US" dirty="0"/>
              <a:t>주민 여가 문화활동 기회 확대</a:t>
            </a:r>
            <a:endParaRPr lang="en-US" altLang="ko-KR" dirty="0"/>
          </a:p>
          <a:p>
            <a:pPr marL="0" indent="809625">
              <a:buNone/>
            </a:pPr>
            <a:r>
              <a:rPr lang="ko-KR" altLang="en-US" dirty="0"/>
              <a:t>주민문화활동 참여를 통한 문화역량 및 만족도 증가</a:t>
            </a:r>
            <a:endParaRPr lang="en-US" altLang="ko-KR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027E118-5950-4B54-BCAC-BA5EED24AEF7}"/>
              </a:ext>
            </a:extLst>
          </p:cNvPr>
          <p:cNvSpPr txBox="1"/>
          <p:nvPr/>
        </p:nvSpPr>
        <p:spPr>
          <a:xfrm>
            <a:off x="8744496" y="1235391"/>
            <a:ext cx="19255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/>
              <a:t>금산군 문화배달부 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예시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91274A4F-50B9-47B9-84EF-7FDE95785575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AE5F968C-6303-4690-B47C-CED115F62CEF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A1863418-F138-4B7A-87DB-AE64C5F6FF03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2B65FC1F-BAB1-4198-89EB-D4B716C7AF89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7E1A675F-66D9-4244-9D90-6C02269E8240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C5814CE6-30F7-4478-A038-1E335B390057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15961557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50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5662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06.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재원조달 및 사업추진체계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재원조달 방안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1" y="1255414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1) </a:t>
            </a:r>
            <a:r>
              <a:rPr lang="ko-KR" altLang="en-US" sz="1800" dirty="0"/>
              <a:t>재원조달 방안 분석</a:t>
            </a:r>
            <a:endParaRPr lang="en-US" altLang="ko-KR" sz="18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2325944"/>
            <a:ext cx="4624343" cy="3143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kern="0" spc="-20" dirty="0"/>
              <a:t>인구감소 및 도시</a:t>
            </a:r>
            <a:r>
              <a:rPr lang="en-US" altLang="ko-KR" sz="1400" kern="0" spc="-20" dirty="0">
                <a:effectLst/>
                <a:latin typeface="+mn-ea"/>
                <a:ea typeface="+mn-ea"/>
              </a:rPr>
              <a:t>‧</a:t>
            </a:r>
            <a:r>
              <a:rPr lang="ko-KR" altLang="en-US" sz="1400" kern="0" spc="-20" dirty="0">
                <a:effectLst/>
                <a:latin typeface="+mn-ea"/>
                <a:ea typeface="+mn-ea"/>
              </a:rPr>
              <a:t>지역 쇠퇴현상이 심화됨에 따라</a:t>
            </a:r>
            <a:r>
              <a:rPr lang="en-US" altLang="ko-KR" sz="1400" kern="0" spc="-20" dirty="0">
                <a:effectLst/>
                <a:latin typeface="+mn-ea"/>
                <a:ea typeface="+mn-ea"/>
              </a:rPr>
              <a:t>,</a:t>
            </a:r>
          </a:p>
          <a:p>
            <a:pPr marL="0" indent="263525">
              <a:buNone/>
            </a:pPr>
            <a:r>
              <a:rPr lang="ko-KR" altLang="en-US" kern="0" spc="-20" dirty="0"/>
              <a:t>중앙정부는 소외</a:t>
            </a:r>
            <a:r>
              <a:rPr lang="en-US" altLang="ko-KR" sz="1400" kern="0" spc="-20" dirty="0">
                <a:effectLst/>
                <a:latin typeface="+mn-ea"/>
                <a:ea typeface="+mn-ea"/>
              </a:rPr>
              <a:t>‧</a:t>
            </a:r>
            <a:r>
              <a:rPr lang="ko-KR" altLang="en-US" sz="1400" kern="0" spc="-20" dirty="0">
                <a:effectLst/>
                <a:latin typeface="+mn-ea"/>
                <a:ea typeface="+mn-ea"/>
              </a:rPr>
              <a:t>쇠퇴지역에 대한 재생</a:t>
            </a:r>
            <a:r>
              <a:rPr lang="en-US" altLang="ko-KR" sz="1400" kern="0" spc="-20" dirty="0">
                <a:effectLst/>
                <a:latin typeface="+mn-ea"/>
                <a:ea typeface="+mn-ea"/>
              </a:rPr>
              <a:t>‧</a:t>
            </a:r>
            <a:r>
              <a:rPr lang="ko-KR" altLang="en-US" sz="1400" kern="0" spc="-20" dirty="0">
                <a:effectLst/>
                <a:latin typeface="+mn-ea"/>
                <a:ea typeface="+mn-ea"/>
              </a:rPr>
              <a:t>회복</a:t>
            </a:r>
            <a:endParaRPr lang="en-US" altLang="ko-KR" sz="1400" kern="0" spc="-20" dirty="0">
              <a:effectLst/>
              <a:latin typeface="+mn-ea"/>
              <a:ea typeface="+mn-ea"/>
            </a:endParaRPr>
          </a:p>
          <a:p>
            <a:pPr marL="0" indent="263525">
              <a:buNone/>
            </a:pPr>
            <a:r>
              <a:rPr lang="ko-KR" altLang="en-US" kern="0" spc="-20" dirty="0"/>
              <a:t>정책을 제안</a:t>
            </a:r>
            <a:r>
              <a:rPr lang="en-US" altLang="ko-KR" kern="0" spc="-20" dirty="0"/>
              <a:t>, </a:t>
            </a:r>
            <a:r>
              <a:rPr lang="ko-KR" altLang="en-US" kern="0" spc="-20" dirty="0"/>
              <a:t>각 부처를 통해 특성화된 정책사업 추진</a:t>
            </a:r>
            <a:endParaRPr lang="en-US" altLang="ko-KR" kern="0" spc="-20" dirty="0"/>
          </a:p>
          <a:p>
            <a:pPr marL="0" indent="263525">
              <a:buNone/>
            </a:pPr>
            <a:endParaRPr lang="en-US" altLang="ko-KR" sz="500" dirty="0"/>
          </a:p>
          <a:p>
            <a:r>
              <a:rPr lang="ko-KR" altLang="en-US" dirty="0"/>
              <a:t>농림축산식품부 </a:t>
            </a:r>
            <a:r>
              <a:rPr lang="en-US" altLang="ko-KR" dirty="0"/>
              <a:t>–</a:t>
            </a:r>
            <a:r>
              <a:rPr lang="ko-KR" altLang="en-US" dirty="0"/>
              <a:t> </a:t>
            </a:r>
            <a:r>
              <a:rPr lang="ko-KR" altLang="en-US" dirty="0" err="1"/>
              <a:t>일반농산어촌개발사업</a:t>
            </a:r>
            <a:endParaRPr lang="en-US" altLang="ko-KR" dirty="0"/>
          </a:p>
          <a:p>
            <a:r>
              <a:rPr lang="ko-KR" altLang="en-US" dirty="0"/>
              <a:t>국토교통부 </a:t>
            </a:r>
            <a:r>
              <a:rPr lang="en-US" altLang="ko-KR" dirty="0"/>
              <a:t>– </a:t>
            </a:r>
            <a:r>
              <a:rPr lang="ko-KR" altLang="en-US" dirty="0"/>
              <a:t>도시재생 뉴딜사업</a:t>
            </a:r>
            <a:endParaRPr lang="en-US" altLang="ko-KR" dirty="0"/>
          </a:p>
          <a:p>
            <a:pPr marL="0" indent="1168400">
              <a:buNone/>
            </a:pPr>
            <a:r>
              <a:rPr lang="en-US" altLang="ko-KR" dirty="0"/>
              <a:t> – </a:t>
            </a:r>
            <a:r>
              <a:rPr lang="ko-KR" altLang="en-US" dirty="0"/>
              <a:t>지역수요맞춤지원사업</a:t>
            </a:r>
            <a:endParaRPr lang="en-US" altLang="ko-KR" dirty="0"/>
          </a:p>
          <a:p>
            <a:r>
              <a:rPr lang="ko-KR" altLang="en-US" dirty="0"/>
              <a:t>행정안전부 </a:t>
            </a:r>
            <a:r>
              <a:rPr lang="en-US" altLang="ko-KR" dirty="0"/>
              <a:t>– </a:t>
            </a:r>
            <a:r>
              <a:rPr lang="ko-KR" altLang="en-US" dirty="0"/>
              <a:t>특수상황지역 특성화사업</a:t>
            </a:r>
            <a:endParaRPr lang="en-US" altLang="ko-KR" dirty="0"/>
          </a:p>
          <a:p>
            <a:r>
              <a:rPr lang="ko-KR" altLang="en-US" dirty="0"/>
              <a:t>문화체육관광부 </a:t>
            </a:r>
            <a:r>
              <a:rPr lang="en-US" altLang="ko-KR" dirty="0"/>
              <a:t>– </a:t>
            </a:r>
            <a:r>
              <a:rPr lang="ko-KR" altLang="en-US" dirty="0"/>
              <a:t>핵심관광지 육성사업</a:t>
            </a:r>
            <a:endParaRPr lang="en-US" altLang="ko-KR" dirty="0"/>
          </a:p>
          <a:p>
            <a:r>
              <a:rPr lang="ko-KR" altLang="en-US" dirty="0"/>
              <a:t>해양수산부 </a:t>
            </a:r>
            <a:r>
              <a:rPr lang="en-US" altLang="ko-KR" dirty="0"/>
              <a:t>– </a:t>
            </a:r>
            <a:r>
              <a:rPr lang="ko-KR" altLang="en-US" dirty="0"/>
              <a:t>어촌뉴딜 </a:t>
            </a:r>
            <a:r>
              <a:rPr lang="en-US" altLang="ko-KR" dirty="0"/>
              <a:t>300</a:t>
            </a:r>
            <a:r>
              <a:rPr lang="ko-KR" altLang="en-US" dirty="0"/>
              <a:t>사업</a:t>
            </a:r>
            <a:endParaRPr lang="en-US" altLang="ko-KR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027E118-5950-4B54-BCAC-BA5EED24AEF7}"/>
              </a:ext>
            </a:extLst>
          </p:cNvPr>
          <p:cNvSpPr txBox="1"/>
          <p:nvPr/>
        </p:nvSpPr>
        <p:spPr>
          <a:xfrm>
            <a:off x="5100320" y="2489005"/>
            <a:ext cx="15568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pPr algn="l"/>
            <a:r>
              <a:rPr lang="ko-KR" altLang="en-US" sz="1000" b="1" dirty="0"/>
              <a:t>지역개발사업 사례 선정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29403558-8489-41B8-B949-5572B50ABB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903440"/>
              </p:ext>
            </p:extLst>
          </p:nvPr>
        </p:nvGraphicFramePr>
        <p:xfrm>
          <a:off x="5100320" y="2735226"/>
          <a:ext cx="6765586" cy="2756199"/>
        </p:xfrm>
        <a:graphic>
          <a:graphicData uri="http://schemas.openxmlformats.org/drawingml/2006/table">
            <a:tbl>
              <a:tblPr/>
              <a:tblGrid>
                <a:gridCol w="611830">
                  <a:extLst>
                    <a:ext uri="{9D8B030D-6E8A-4147-A177-3AD203B41FA5}">
                      <a16:colId xmlns:a16="http://schemas.microsoft.com/office/drawing/2014/main" val="3329287077"/>
                    </a:ext>
                  </a:extLst>
                </a:gridCol>
                <a:gridCol w="3035595">
                  <a:extLst>
                    <a:ext uri="{9D8B030D-6E8A-4147-A177-3AD203B41FA5}">
                      <a16:colId xmlns:a16="http://schemas.microsoft.com/office/drawing/2014/main" val="2325574132"/>
                    </a:ext>
                  </a:extLst>
                </a:gridCol>
                <a:gridCol w="3118161">
                  <a:extLst>
                    <a:ext uri="{9D8B030D-6E8A-4147-A177-3AD203B41FA5}">
                      <a16:colId xmlns:a16="http://schemas.microsoft.com/office/drawing/2014/main" val="3454049933"/>
                    </a:ext>
                  </a:extLst>
                </a:gridCol>
              </a:tblGrid>
              <a:tr h="305095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부처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사업명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3660348"/>
                  </a:ext>
                </a:extLst>
              </a:tr>
              <a:tr h="30681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2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농림축산식품부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일반농산어촌개발사업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51486185"/>
                  </a:ext>
                </a:extLst>
              </a:tr>
              <a:tr h="30681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2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국토교통부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도시재생 뉴딜사업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04356098"/>
                  </a:ext>
                </a:extLst>
              </a:tr>
              <a:tr h="30681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2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국토교통부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지역수요 맞춤 지원사업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3013747"/>
                  </a:ext>
                </a:extLst>
              </a:tr>
              <a:tr h="30681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2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행정안전부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특수상황지역 특성화사업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87890999"/>
                  </a:ext>
                </a:extLst>
              </a:tr>
              <a:tr h="30681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2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해양수산부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어촌뉴딜 </a:t>
                      </a:r>
                      <a:r>
                        <a:rPr lang="en-US" altLang="ko-KR" sz="12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300</a:t>
                      </a:r>
                      <a:r>
                        <a:rPr lang="ko-KR" altLang="en-US" sz="12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86636306"/>
                  </a:ext>
                </a:extLst>
              </a:tr>
              <a:tr h="30681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2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문화체육관광부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핵심관광지 육성사업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00361252"/>
                  </a:ext>
                </a:extLst>
              </a:tr>
              <a:tr h="305095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12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국토교통부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지역발전투자협약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0556175"/>
                  </a:ext>
                </a:extLst>
              </a:tr>
              <a:tr h="3050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농림축산식품부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농촌계획협약제도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06590639"/>
                  </a:ext>
                </a:extLst>
              </a:tr>
            </a:tbl>
          </a:graphicData>
        </a:graphic>
      </p:graphicFrame>
      <p:sp>
        <p:nvSpPr>
          <p:cNvPr id="17" name="내용 개체 틀 8">
            <a:extLst>
              <a:ext uri="{FF2B5EF4-FFF2-40B4-BE49-F238E27FC236}">
                <a16:creationId xmlns:a16="http://schemas.microsoft.com/office/drawing/2014/main" id="{66347E64-9A6F-4801-8B11-79E08332B24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18" name="내용 개체 틀 8">
            <a:extLst>
              <a:ext uri="{FF2B5EF4-FFF2-40B4-BE49-F238E27FC236}">
                <a16:creationId xmlns:a16="http://schemas.microsoft.com/office/drawing/2014/main" id="{A54F58E9-1C67-4791-9EF7-054589C10D00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3128AED3-9B91-49EC-87E2-48E98DC9EDBB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0F12B719-7E52-4959-916D-C7363CBDF315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28" name="내용 개체 틀 8">
            <a:extLst>
              <a:ext uri="{FF2B5EF4-FFF2-40B4-BE49-F238E27FC236}">
                <a16:creationId xmlns:a16="http://schemas.microsoft.com/office/drawing/2014/main" id="{76F080A6-90DD-40B1-85D3-11CE870D4C1A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91B7D457-F65C-4E1D-BDFB-49772E8906C4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12264489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51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5662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06.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재원조달 및 사업추진체계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재원조달 방안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0" y="1241206"/>
            <a:ext cx="4684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spc="-50" dirty="0"/>
              <a:t>농림축산식품부 </a:t>
            </a:r>
            <a:r>
              <a:rPr lang="en-US" altLang="ko-KR" sz="1800" spc="-50" dirty="0"/>
              <a:t>- </a:t>
            </a:r>
            <a:r>
              <a:rPr lang="ko-KR" altLang="en-US" sz="1500" spc="-50" dirty="0" err="1"/>
              <a:t>일반농산어촌개발사업</a:t>
            </a:r>
            <a:endParaRPr lang="en-US" altLang="ko-KR" sz="1500" spc="-5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1958118"/>
            <a:ext cx="3130985" cy="15570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200" dirty="0"/>
              <a:t>농촌의 </a:t>
            </a:r>
            <a:r>
              <a:rPr lang="ko-KR" altLang="en-US" sz="1200" dirty="0" err="1"/>
              <a:t>어메니티</a:t>
            </a:r>
            <a:r>
              <a:rPr lang="ko-KR" altLang="en-US" sz="1200" dirty="0"/>
              <a:t> 증진 및 계획적인 </a:t>
            </a:r>
            <a:endParaRPr lang="en-US" altLang="ko-KR" sz="1200" dirty="0"/>
          </a:p>
          <a:p>
            <a:pPr marL="0" indent="263525">
              <a:buNone/>
            </a:pPr>
            <a:r>
              <a:rPr lang="ko-KR" altLang="en-US" sz="1200" dirty="0"/>
              <a:t>개발을 통하여 농산어촌의 인구유지 </a:t>
            </a:r>
            <a:endParaRPr lang="en-US" altLang="ko-KR" sz="1200" dirty="0"/>
          </a:p>
          <a:p>
            <a:pPr marL="0" indent="263525">
              <a:buNone/>
            </a:pPr>
            <a:r>
              <a:rPr lang="ko-KR" altLang="en-US" sz="1200" dirty="0"/>
              <a:t>및 지역별 특화발전을 도모하고자 추진</a:t>
            </a:r>
            <a:endParaRPr lang="en-US" altLang="ko-KR" sz="1200" dirty="0"/>
          </a:p>
          <a:p>
            <a:pPr marL="0" indent="263525">
              <a:buNone/>
            </a:pPr>
            <a:endParaRPr lang="en-US" altLang="ko-KR" sz="500" dirty="0"/>
          </a:p>
          <a:p>
            <a:r>
              <a:rPr lang="ko-KR" altLang="en-US" sz="1200" dirty="0"/>
              <a:t>각 유형의 사업은 대상지와 주요 </a:t>
            </a:r>
            <a:endParaRPr lang="en-US" altLang="ko-KR" sz="1200" dirty="0"/>
          </a:p>
          <a:p>
            <a:pPr marL="0" indent="263525">
              <a:buNone/>
            </a:pPr>
            <a:r>
              <a:rPr lang="ko-KR" altLang="en-US" sz="1200" dirty="0"/>
              <a:t>사업목적과 내용의 차이가 있음</a:t>
            </a:r>
            <a:endParaRPr lang="en-US" altLang="ko-KR" sz="1200" dirty="0"/>
          </a:p>
        </p:txBody>
      </p:sp>
      <p:sp>
        <p:nvSpPr>
          <p:cNvPr id="25" name="Object 5">
            <a:extLst>
              <a:ext uri="{FF2B5EF4-FFF2-40B4-BE49-F238E27FC236}">
                <a16:creationId xmlns:a16="http://schemas.microsoft.com/office/drawing/2014/main" id="{BF2E1E52-255C-434B-9ABD-2FA4B06486DF}"/>
              </a:ext>
            </a:extLst>
          </p:cNvPr>
          <p:cNvSpPr txBox="1"/>
          <p:nvPr/>
        </p:nvSpPr>
        <p:spPr>
          <a:xfrm>
            <a:off x="370179" y="4271048"/>
            <a:ext cx="3472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3) </a:t>
            </a:r>
            <a:r>
              <a:rPr lang="ko-KR" altLang="en-US" sz="1800" dirty="0"/>
              <a:t>국토교통부 </a:t>
            </a:r>
            <a:r>
              <a:rPr lang="en-US" altLang="ko-KR" sz="1500" dirty="0"/>
              <a:t>- </a:t>
            </a:r>
            <a:r>
              <a:rPr lang="ko-KR" altLang="en-US" sz="1500" dirty="0"/>
              <a:t>도시재생 뉴딜사업</a:t>
            </a:r>
            <a:endParaRPr lang="en-US" altLang="ko-KR" sz="1500" dirty="0"/>
          </a:p>
        </p:txBody>
      </p:sp>
      <p:sp>
        <p:nvSpPr>
          <p:cNvPr id="26" name="Object 5">
            <a:extLst>
              <a:ext uri="{FF2B5EF4-FFF2-40B4-BE49-F238E27FC236}">
                <a16:creationId xmlns:a16="http://schemas.microsoft.com/office/drawing/2014/main" id="{CCA5A9C0-7EFA-494E-8A5A-27005B70DC77}"/>
              </a:ext>
            </a:extLst>
          </p:cNvPr>
          <p:cNvSpPr txBox="1"/>
          <p:nvPr/>
        </p:nvSpPr>
        <p:spPr>
          <a:xfrm>
            <a:off x="370179" y="4640327"/>
            <a:ext cx="3291286" cy="15570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200" dirty="0"/>
              <a:t>구도심과 노후주거지 등을 포함하여 </a:t>
            </a:r>
            <a:endParaRPr lang="en-US" altLang="ko-KR" sz="1200" dirty="0"/>
          </a:p>
          <a:p>
            <a:pPr marL="0" indent="269875">
              <a:buNone/>
            </a:pPr>
            <a:r>
              <a:rPr lang="ko-KR" altLang="en-US" sz="1200" dirty="0"/>
              <a:t>재생이 시급히 필요한 곳부터 우선 </a:t>
            </a:r>
            <a:endParaRPr lang="en-US" altLang="ko-KR" sz="1200" dirty="0"/>
          </a:p>
          <a:p>
            <a:pPr marL="0" indent="269875">
              <a:buNone/>
            </a:pPr>
            <a:r>
              <a:rPr lang="ko-KR" altLang="en-US" sz="1200" dirty="0"/>
              <a:t>선정하여 지역 </a:t>
            </a:r>
            <a:r>
              <a:rPr lang="ko-KR" altLang="en-US" sz="1200" dirty="0" err="1"/>
              <a:t>특성에맞는</a:t>
            </a:r>
            <a:r>
              <a:rPr lang="ko-KR" altLang="en-US" sz="1200" dirty="0"/>
              <a:t> 재생사업 지원</a:t>
            </a:r>
            <a:endParaRPr lang="en-US" altLang="ko-KR" sz="1200" dirty="0"/>
          </a:p>
          <a:p>
            <a:pPr marL="0" indent="269875">
              <a:buNone/>
            </a:pPr>
            <a:endParaRPr lang="en-US" altLang="ko-KR" sz="500" dirty="0"/>
          </a:p>
          <a:p>
            <a:r>
              <a:rPr lang="ko-KR" altLang="en-US" sz="1200" dirty="0"/>
              <a:t>사업유형은 대상지역 특성</a:t>
            </a:r>
            <a:r>
              <a:rPr lang="en-US" altLang="ko-KR" sz="1200" dirty="0"/>
              <a:t>, </a:t>
            </a:r>
          </a:p>
          <a:p>
            <a:pPr marL="0" indent="263525">
              <a:buNone/>
            </a:pPr>
            <a:r>
              <a:rPr lang="ko-KR" altLang="en-US" sz="1200" dirty="0"/>
              <a:t>사업규모 등에</a:t>
            </a:r>
            <a:r>
              <a:rPr lang="en-US" altLang="ko-KR" sz="1200" dirty="0"/>
              <a:t> </a:t>
            </a:r>
            <a:r>
              <a:rPr lang="ko-KR" altLang="en-US" sz="1200" dirty="0"/>
              <a:t>따라 </a:t>
            </a:r>
            <a:r>
              <a:rPr lang="en-US" altLang="ko-KR" sz="1200" dirty="0"/>
              <a:t>5</a:t>
            </a:r>
            <a:r>
              <a:rPr lang="ko-KR" altLang="en-US" sz="1200" dirty="0"/>
              <a:t>가지로 구분</a:t>
            </a:r>
            <a:endParaRPr lang="en-US" altLang="ko-KR" sz="1200" dirty="0"/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B864C33E-143B-401B-9D47-691E79A35348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9C580C37-0D67-4D1C-A3B3-FCA1AC47C9ED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F356234A-46DC-4E85-AF7F-1A80BA490992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D70B8B1A-0AD8-4529-AEBF-06A497DCE283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4025892E-C616-4C7D-87BB-AB3188F00605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B3A98A9E-C432-4156-84C6-239BD6DDE19B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38A1D7E-66F2-44E4-B771-B79DE7417217}"/>
              </a:ext>
            </a:extLst>
          </p:cNvPr>
          <p:cNvSpPr txBox="1"/>
          <p:nvPr/>
        </p:nvSpPr>
        <p:spPr>
          <a:xfrm>
            <a:off x="4538912" y="1241206"/>
            <a:ext cx="17684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pPr algn="l"/>
            <a:r>
              <a:rPr lang="ko-KR" altLang="en-US" sz="1000" b="1" dirty="0" err="1"/>
              <a:t>일반농산어촌개발사업</a:t>
            </a:r>
            <a:r>
              <a:rPr lang="ko-KR" altLang="en-US" sz="1000" b="1" dirty="0"/>
              <a:t> 유형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92A6D1-767E-44E8-B154-0E83039FB9D5}"/>
              </a:ext>
            </a:extLst>
          </p:cNvPr>
          <p:cNvSpPr txBox="1"/>
          <p:nvPr/>
        </p:nvSpPr>
        <p:spPr>
          <a:xfrm>
            <a:off x="4538911" y="4271048"/>
            <a:ext cx="15568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pPr algn="l"/>
            <a:r>
              <a:rPr lang="ko-KR" altLang="en-US" sz="1000" b="1" dirty="0"/>
              <a:t>도시재생 뉴딜사업 유형</a:t>
            </a:r>
          </a:p>
        </p:txBody>
      </p:sp>
      <p:graphicFrame>
        <p:nvGraphicFramePr>
          <p:cNvPr id="23" name="표 22">
            <a:extLst>
              <a:ext uri="{FF2B5EF4-FFF2-40B4-BE49-F238E27FC236}">
                <a16:creationId xmlns:a16="http://schemas.microsoft.com/office/drawing/2014/main" id="{30B6DA47-E6B6-4F10-8BEA-03AB714729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61176"/>
              </p:ext>
            </p:extLst>
          </p:nvPr>
        </p:nvGraphicFramePr>
        <p:xfrm>
          <a:off x="4538911" y="4517269"/>
          <a:ext cx="7593694" cy="2369058"/>
        </p:xfrm>
        <a:graphic>
          <a:graphicData uri="http://schemas.openxmlformats.org/drawingml/2006/table">
            <a:tbl>
              <a:tblPr/>
              <a:tblGrid>
                <a:gridCol w="1158877">
                  <a:extLst>
                    <a:ext uri="{9D8B030D-6E8A-4147-A177-3AD203B41FA5}">
                      <a16:colId xmlns:a16="http://schemas.microsoft.com/office/drawing/2014/main" val="3109921704"/>
                    </a:ext>
                  </a:extLst>
                </a:gridCol>
                <a:gridCol w="1755337">
                  <a:extLst>
                    <a:ext uri="{9D8B030D-6E8A-4147-A177-3AD203B41FA5}">
                      <a16:colId xmlns:a16="http://schemas.microsoft.com/office/drawing/2014/main" val="606354684"/>
                    </a:ext>
                  </a:extLst>
                </a:gridCol>
                <a:gridCol w="1136891">
                  <a:extLst>
                    <a:ext uri="{9D8B030D-6E8A-4147-A177-3AD203B41FA5}">
                      <a16:colId xmlns:a16="http://schemas.microsoft.com/office/drawing/2014/main" val="505270605"/>
                    </a:ext>
                  </a:extLst>
                </a:gridCol>
                <a:gridCol w="1142919">
                  <a:extLst>
                    <a:ext uri="{9D8B030D-6E8A-4147-A177-3AD203B41FA5}">
                      <a16:colId xmlns:a16="http://schemas.microsoft.com/office/drawing/2014/main" val="263916410"/>
                    </a:ext>
                  </a:extLst>
                </a:gridCol>
                <a:gridCol w="1142919">
                  <a:extLst>
                    <a:ext uri="{9D8B030D-6E8A-4147-A177-3AD203B41FA5}">
                      <a16:colId xmlns:a16="http://schemas.microsoft.com/office/drawing/2014/main" val="1251342761"/>
                    </a:ext>
                  </a:extLst>
                </a:gridCol>
                <a:gridCol w="1256751">
                  <a:extLst>
                    <a:ext uri="{9D8B030D-6E8A-4147-A177-3AD203B41FA5}">
                      <a16:colId xmlns:a16="http://schemas.microsoft.com/office/drawing/2014/main" val="639704204"/>
                    </a:ext>
                  </a:extLst>
                </a:gridCol>
              </a:tblGrid>
              <a:tr h="98279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주거지재생형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일반근린형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중심시가지형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경제기반형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9922063"/>
                  </a:ext>
                </a:extLst>
              </a:tr>
              <a:tr h="982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우리동네살리기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주거지지원형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0157949"/>
                  </a:ext>
                </a:extLst>
              </a:tr>
              <a:tr h="98810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법정 유형</a:t>
                      </a:r>
                      <a:endParaRPr lang="ko-KR" altLang="en-US" sz="8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근린재생형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도시경제 기반형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6864831"/>
                  </a:ext>
                </a:extLst>
              </a:tr>
              <a:tr h="9827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사업추진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지원근거</a:t>
                      </a:r>
                      <a:endParaRPr lang="ko-KR" altLang="en-US" sz="8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국가균형발전 특별법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도시재생 활성화 및 지원에 관한 특별법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4957984"/>
                  </a:ext>
                </a:extLst>
              </a:tr>
              <a:tr h="9827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활성화계획 수립</a:t>
                      </a:r>
                      <a:endParaRPr lang="ko-KR" altLang="en-US" sz="8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필요시 수립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수립 필요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8045051"/>
                  </a:ext>
                </a:extLst>
              </a:tr>
              <a:tr h="9827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지특회계 계정</a:t>
                      </a:r>
                      <a:endParaRPr lang="ko-KR" altLang="en-US" sz="8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생활기반계정 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시군구자율편성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경제 발전 계정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2722036"/>
                  </a:ext>
                </a:extLst>
              </a:tr>
              <a:tr h="9827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개별사업 시행근거</a:t>
                      </a:r>
                      <a:endParaRPr lang="ko-KR" altLang="en-US" sz="8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개별법령 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소규모주택정비법 등 포함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개별 법령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4577893"/>
                  </a:ext>
                </a:extLst>
              </a:tr>
              <a:tr h="9827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사업규모</a:t>
                      </a:r>
                      <a:endParaRPr lang="ko-KR" altLang="en-US" sz="8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소규모 주거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주거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준주거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골목상권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상업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지역상권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산업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지역경제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5505302"/>
                  </a:ext>
                </a:extLst>
              </a:tr>
              <a:tr h="9827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권장면적규모</a:t>
                      </a:r>
                      <a:endParaRPr lang="ko-KR" altLang="en-US" sz="8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만㎡ 이하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5~10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만㎡ 내외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10~15</a:t>
                      </a: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만㎡ 내외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만㎡ 내외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50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만㎡ 내외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8118009"/>
                  </a:ext>
                </a:extLst>
              </a:tr>
              <a:tr h="9827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대상지역</a:t>
                      </a:r>
                      <a:endParaRPr lang="ko-KR" altLang="en-US" sz="8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소규모 저층 주거밀집지역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저층 주거밀집지역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골목상권과 주거지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상업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문화예술 등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역세권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산단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항만 등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6676673"/>
                  </a:ext>
                </a:extLst>
              </a:tr>
              <a:tr h="18945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기반시설도입</a:t>
                      </a:r>
                      <a:endParaRPr lang="ko-KR" altLang="en-US" sz="8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주차장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공동 이용시설 등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생활편의시설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골목길 정비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+</a:t>
                      </a: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생활편의시설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소규모 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공공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복지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편의시설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중규모 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공공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복지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편의시설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중규모 이상 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공공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복지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편의시설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967"/>
                  </a:ext>
                </a:extLst>
              </a:tr>
            </a:tbl>
          </a:graphicData>
        </a:graphic>
      </p:graphicFrame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0906A4C-F53A-4DC7-8198-80D036EA8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502486"/>
              </p:ext>
            </p:extLst>
          </p:nvPr>
        </p:nvGraphicFramePr>
        <p:xfrm>
          <a:off x="4538912" y="1475886"/>
          <a:ext cx="7593694" cy="2641412"/>
        </p:xfrm>
        <a:graphic>
          <a:graphicData uri="http://schemas.openxmlformats.org/drawingml/2006/table">
            <a:tbl>
              <a:tblPr/>
              <a:tblGrid>
                <a:gridCol w="742625">
                  <a:extLst>
                    <a:ext uri="{9D8B030D-6E8A-4147-A177-3AD203B41FA5}">
                      <a16:colId xmlns:a16="http://schemas.microsoft.com/office/drawing/2014/main" val="3029702151"/>
                    </a:ext>
                  </a:extLst>
                </a:gridCol>
                <a:gridCol w="1944935">
                  <a:extLst>
                    <a:ext uri="{9D8B030D-6E8A-4147-A177-3AD203B41FA5}">
                      <a16:colId xmlns:a16="http://schemas.microsoft.com/office/drawing/2014/main" val="4292702988"/>
                    </a:ext>
                  </a:extLst>
                </a:gridCol>
                <a:gridCol w="1389344">
                  <a:extLst>
                    <a:ext uri="{9D8B030D-6E8A-4147-A177-3AD203B41FA5}">
                      <a16:colId xmlns:a16="http://schemas.microsoft.com/office/drawing/2014/main" val="1152604884"/>
                    </a:ext>
                  </a:extLst>
                </a:gridCol>
                <a:gridCol w="1604674">
                  <a:extLst>
                    <a:ext uri="{9D8B030D-6E8A-4147-A177-3AD203B41FA5}">
                      <a16:colId xmlns:a16="http://schemas.microsoft.com/office/drawing/2014/main" val="2382860279"/>
                    </a:ext>
                  </a:extLst>
                </a:gridCol>
                <a:gridCol w="1912116">
                  <a:extLst>
                    <a:ext uri="{9D8B030D-6E8A-4147-A177-3AD203B41FA5}">
                      <a16:colId xmlns:a16="http://schemas.microsoft.com/office/drawing/2014/main" val="1937205120"/>
                    </a:ext>
                  </a:extLst>
                </a:gridCol>
              </a:tblGrid>
              <a:tr h="109853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농촌중심지활성화사업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기초생활거점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마을만들기사업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35286"/>
                  </a:ext>
                </a:extLst>
              </a:tr>
              <a:tr h="1098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종합개발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자율개발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113661"/>
                  </a:ext>
                </a:extLst>
              </a:tr>
              <a:tr h="21177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대상지</a:t>
                      </a:r>
                      <a:endParaRPr lang="ko-KR" altLang="en-US" sz="8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군청 소재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읍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면 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1·2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계층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ㆍ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계층 외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읍면소재지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마을단위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개 행정리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5314099"/>
                  </a:ext>
                </a:extLst>
              </a:tr>
              <a:tr h="109853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사업기간</a:t>
                      </a:r>
                      <a:endParaRPr lang="ko-KR" altLang="en-US" sz="8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년 이내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년 이내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년 이내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814889"/>
                  </a:ext>
                </a:extLst>
              </a:tr>
              <a:tr h="11034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사업비</a:t>
                      </a:r>
                      <a:endParaRPr lang="ko-KR" altLang="en-US" sz="8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150</a:t>
                      </a: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억원</a:t>
                      </a:r>
                      <a:r>
                        <a:rPr lang="en-US" altLang="ko-KR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±</a:t>
                      </a:r>
                      <a:r>
                        <a:rPr 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a </a:t>
                      </a: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이내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억원</a:t>
                      </a:r>
                      <a:r>
                        <a:rPr lang="en-US" altLang="ko-KR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±</a:t>
                      </a:r>
                      <a:r>
                        <a:rPr 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a </a:t>
                      </a: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이내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억원 이내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억 이내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5317334"/>
                  </a:ext>
                </a:extLst>
              </a:tr>
              <a:tr h="415610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사업내용</a:t>
                      </a:r>
                      <a:endParaRPr lang="ko-KR" altLang="en-US" sz="8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①기초생활기반확충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②지역경관개선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③지역소득증대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④지역역량강화 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①기초생활기반확충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②지역경관개선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④지역역량강화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①기초생활기반확충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②지역경관개선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③지역소득증대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④지역역량강화 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①기초생활기반확충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②지역경관개선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③지역소득증대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④지역역량강화 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453738"/>
                  </a:ext>
                </a:extLst>
              </a:tr>
              <a:tr h="313691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특이사항</a:t>
                      </a:r>
                      <a:endParaRPr lang="ko-KR" altLang="en-US" sz="8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배후마을로의 서비스 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제공 기능 확대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(10%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원스톱 서비스 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공급체계 구축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자율개발 추진경험 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지자체만 사업추진 가능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다목적회관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커뮤니티센터 제외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0888177"/>
                  </a:ext>
                </a:extLst>
              </a:tr>
              <a:tr h="415610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지원기준</a:t>
                      </a:r>
                      <a:endParaRPr lang="ko-KR" altLang="en-US" sz="8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7:3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소득증대사업 부지 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100%, </a:t>
                      </a: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시설 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20% 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자부담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7:3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7:3 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소득ㆍ체험시설의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경우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부지 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100%,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시설 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20% 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자부담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36197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480929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043D6543-C7CF-4888-AE3E-43AD0D00B78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52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5662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06.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재원조달 및 사업추진체계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재원조달 방안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1" y="1255414"/>
            <a:ext cx="3943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4) </a:t>
            </a:r>
            <a:r>
              <a:rPr lang="ko-KR" altLang="en-US" sz="1800" dirty="0"/>
              <a:t>국토교통부 </a:t>
            </a:r>
            <a:r>
              <a:rPr lang="en-US" altLang="ko-KR" sz="1500" dirty="0"/>
              <a:t>– </a:t>
            </a:r>
            <a:r>
              <a:rPr lang="ko-KR" altLang="en-US" sz="1500" dirty="0"/>
              <a:t>지역수요 맞춤지원 사업</a:t>
            </a:r>
            <a:endParaRPr lang="en-US" altLang="ko-KR" sz="15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1593916"/>
            <a:ext cx="4727576" cy="15801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200" dirty="0"/>
              <a:t>성장촉진 지역을 대상으로 창의적인 아이디어를 활용한</a:t>
            </a:r>
            <a:endParaRPr lang="en-US" altLang="ko-KR" sz="1200" dirty="0"/>
          </a:p>
          <a:p>
            <a:pPr marL="0" indent="263525">
              <a:buNone/>
            </a:pPr>
            <a:r>
              <a:rPr lang="ko-KR" altLang="en-US" sz="1200" dirty="0"/>
              <a:t>소규모 융</a:t>
            </a:r>
            <a:r>
              <a:rPr lang="en-US" altLang="ko-KR" sz="1200" kern="0" spc="-20" dirty="0">
                <a:solidFill>
                  <a:srgbClr val="353535"/>
                </a:solidFill>
                <a:effectLst/>
                <a:latin typeface="+mn-ea"/>
                <a:ea typeface="+mn-ea"/>
              </a:rPr>
              <a:t>‧</a:t>
            </a:r>
            <a:r>
              <a:rPr lang="ko-KR" altLang="en-US" sz="1200" dirty="0"/>
              <a:t>복합 사업을 지원하여</a:t>
            </a:r>
            <a:r>
              <a:rPr lang="en-US" altLang="ko-KR" sz="1200" dirty="0"/>
              <a:t>, </a:t>
            </a:r>
            <a:r>
              <a:rPr lang="ko-KR" altLang="en-US" sz="1200" dirty="0"/>
              <a:t>주민들의 생활불편을</a:t>
            </a:r>
            <a:endParaRPr lang="en-US" altLang="ko-KR" sz="1200" dirty="0"/>
          </a:p>
          <a:p>
            <a:pPr marL="0" indent="263525">
              <a:buNone/>
            </a:pPr>
            <a:r>
              <a:rPr lang="ko-KR" altLang="en-US" sz="1200" dirty="0"/>
              <a:t>해소하고 삶의 질을 제고하는 주민 체감형 사업</a:t>
            </a:r>
            <a:endParaRPr lang="en-US" altLang="ko-KR" sz="1200" dirty="0"/>
          </a:p>
          <a:p>
            <a:endParaRPr lang="en-US" altLang="ko-KR" sz="500" dirty="0"/>
          </a:p>
          <a:p>
            <a:r>
              <a:rPr lang="ko-KR" altLang="en-US" sz="1200" dirty="0"/>
              <a:t>기존의 성장촉진지역에 대한 대규모 </a:t>
            </a:r>
            <a:r>
              <a:rPr lang="en-US" altLang="ko-KR" sz="1200" dirty="0"/>
              <a:t>SOC </a:t>
            </a:r>
            <a:r>
              <a:rPr lang="ko-KR" altLang="en-US" sz="1200" dirty="0"/>
              <a:t>사업 위주에서 탈피</a:t>
            </a:r>
            <a:r>
              <a:rPr lang="en-US" altLang="ko-KR" sz="1200" dirty="0"/>
              <a:t>,</a:t>
            </a:r>
          </a:p>
          <a:p>
            <a:pPr marL="0" indent="263525">
              <a:buNone/>
            </a:pPr>
            <a:r>
              <a:rPr lang="ko-KR" altLang="en-US" sz="1200" dirty="0"/>
              <a:t>주민 실생활과 밀접한 소규모 </a:t>
            </a:r>
            <a:r>
              <a:rPr lang="en-US" altLang="ko-KR" sz="1200" dirty="0"/>
              <a:t>HW-SW </a:t>
            </a:r>
            <a:r>
              <a:rPr lang="ko-KR" altLang="en-US" sz="1200" dirty="0"/>
              <a:t>융</a:t>
            </a:r>
            <a:r>
              <a:rPr lang="en-US" altLang="ko-KR" sz="1200" kern="0" spc="-20" dirty="0">
                <a:solidFill>
                  <a:srgbClr val="353535"/>
                </a:solidFill>
                <a:effectLst/>
                <a:latin typeface="+mn-ea"/>
                <a:ea typeface="+mn-ea"/>
              </a:rPr>
              <a:t>‧</a:t>
            </a:r>
            <a:r>
              <a:rPr lang="ko-KR" altLang="en-US" sz="1200" dirty="0"/>
              <a:t>복합 사업을 지원</a:t>
            </a:r>
            <a:endParaRPr lang="en-US" altLang="ko-KR" sz="1200" dirty="0"/>
          </a:p>
        </p:txBody>
      </p:sp>
      <p:sp>
        <p:nvSpPr>
          <p:cNvPr id="25" name="Object 5">
            <a:extLst>
              <a:ext uri="{FF2B5EF4-FFF2-40B4-BE49-F238E27FC236}">
                <a16:creationId xmlns:a16="http://schemas.microsoft.com/office/drawing/2014/main" id="{BF2E1E52-255C-434B-9ABD-2FA4B06486DF}"/>
              </a:ext>
            </a:extLst>
          </p:cNvPr>
          <p:cNvSpPr txBox="1"/>
          <p:nvPr/>
        </p:nvSpPr>
        <p:spPr>
          <a:xfrm>
            <a:off x="370179" y="4301825"/>
            <a:ext cx="4068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5) </a:t>
            </a:r>
            <a:r>
              <a:rPr lang="ko-KR" altLang="en-US" sz="1800" dirty="0"/>
              <a:t>행정안전부 </a:t>
            </a:r>
            <a:r>
              <a:rPr lang="en-US" altLang="ko-KR" sz="1500" dirty="0"/>
              <a:t>– </a:t>
            </a:r>
            <a:r>
              <a:rPr lang="ko-KR" altLang="en-US" sz="1500" dirty="0"/>
              <a:t>특수상황지역 특성화사업</a:t>
            </a:r>
            <a:endParaRPr lang="en-US" altLang="ko-KR" sz="1500" dirty="0"/>
          </a:p>
        </p:txBody>
      </p:sp>
      <p:sp>
        <p:nvSpPr>
          <p:cNvPr id="26" name="Object 5">
            <a:extLst>
              <a:ext uri="{FF2B5EF4-FFF2-40B4-BE49-F238E27FC236}">
                <a16:creationId xmlns:a16="http://schemas.microsoft.com/office/drawing/2014/main" id="{CCA5A9C0-7EFA-494E-8A5A-27005B70DC77}"/>
              </a:ext>
            </a:extLst>
          </p:cNvPr>
          <p:cNvSpPr txBox="1"/>
          <p:nvPr/>
        </p:nvSpPr>
        <p:spPr>
          <a:xfrm>
            <a:off x="370179" y="4640327"/>
            <a:ext cx="4394152" cy="13031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200" dirty="0"/>
              <a:t>도서의 지리적 여건 등으로 지역발전에서 소외된</a:t>
            </a:r>
            <a:endParaRPr lang="en-US" altLang="ko-KR" sz="1200" dirty="0"/>
          </a:p>
          <a:p>
            <a:pPr marL="0" indent="263525">
              <a:buNone/>
            </a:pPr>
            <a:r>
              <a:rPr lang="ko-KR" altLang="en-US" sz="1200" dirty="0"/>
              <a:t>특수상황지역 주민의 복리증진 및 지역발전을 도모</a:t>
            </a:r>
            <a:endParaRPr lang="en-US" altLang="ko-KR" sz="1200" dirty="0"/>
          </a:p>
          <a:p>
            <a:endParaRPr lang="en-US" altLang="ko-KR" sz="500" dirty="0"/>
          </a:p>
          <a:p>
            <a:r>
              <a:rPr lang="ko-KR" altLang="en-US" sz="1200" dirty="0"/>
              <a:t>마을이나 섬 자원을 고려하여 주민이 조직체를 구성하여 </a:t>
            </a:r>
            <a:endParaRPr lang="en-US" altLang="ko-KR" sz="1200" dirty="0"/>
          </a:p>
          <a:p>
            <a:pPr marL="0" indent="263525">
              <a:buNone/>
            </a:pPr>
            <a:r>
              <a:rPr lang="ko-KR" altLang="en-US" sz="1200" dirty="0"/>
              <a:t>종합적인 발전계획을 수립하고 운영까지 직접 참여</a:t>
            </a:r>
            <a:endParaRPr lang="en-US" altLang="ko-KR" sz="1200" dirty="0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18501D7F-A8FF-409B-8426-5D41043D0A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771118"/>
              </p:ext>
            </p:extLst>
          </p:nvPr>
        </p:nvGraphicFramePr>
        <p:xfrm>
          <a:off x="5097757" y="1470856"/>
          <a:ext cx="6768148" cy="2390259"/>
        </p:xfrm>
        <a:graphic>
          <a:graphicData uri="http://schemas.openxmlformats.org/drawingml/2006/table">
            <a:tbl>
              <a:tblPr/>
              <a:tblGrid>
                <a:gridCol w="720725">
                  <a:extLst>
                    <a:ext uri="{9D8B030D-6E8A-4147-A177-3AD203B41FA5}">
                      <a16:colId xmlns:a16="http://schemas.microsoft.com/office/drawing/2014/main" val="1133660306"/>
                    </a:ext>
                  </a:extLst>
                </a:gridCol>
                <a:gridCol w="3058478">
                  <a:extLst>
                    <a:ext uri="{9D8B030D-6E8A-4147-A177-3AD203B41FA5}">
                      <a16:colId xmlns:a16="http://schemas.microsoft.com/office/drawing/2014/main" val="2586899722"/>
                    </a:ext>
                  </a:extLst>
                </a:gridCol>
                <a:gridCol w="2988945">
                  <a:extLst>
                    <a:ext uri="{9D8B030D-6E8A-4147-A177-3AD203B41FA5}">
                      <a16:colId xmlns:a16="http://schemas.microsoft.com/office/drawing/2014/main" val="4256042878"/>
                    </a:ext>
                  </a:extLst>
                </a:gridCol>
              </a:tblGrid>
              <a:tr h="35062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검토항목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9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기존</a:t>
                      </a:r>
                      <a:r>
                        <a:rPr lang="en-US" altLang="ko-KR" sz="9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9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단일 시</a:t>
                      </a:r>
                      <a:r>
                        <a:rPr lang="en-US" altLang="ko-KR" sz="9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군 사업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신규</a:t>
                      </a:r>
                      <a:r>
                        <a:rPr lang="en-US" altLang="ko-KR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지역개발 연계사업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3109127"/>
                  </a:ext>
                </a:extLst>
              </a:tr>
              <a:tr h="4461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대상 지자체</a:t>
                      </a:r>
                      <a:endParaRPr lang="ko-KR" altLang="en-US" sz="9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성장촉진지역으로 선정된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70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개 시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군 대상</a:t>
                      </a:r>
                      <a:endParaRPr lang="en-US" altLang="ko-KR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(’14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년 재지정 기준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성장촉진지역을 포함한 복수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(2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개 이상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의 </a:t>
                      </a:r>
                      <a:endParaRPr lang="en-US" altLang="ko-KR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군 대상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최대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개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5661325"/>
                  </a:ext>
                </a:extLst>
              </a:tr>
              <a:tr h="4461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지원규모</a:t>
                      </a:r>
                      <a:endParaRPr lang="ko-KR" altLang="en-US" sz="9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최대 약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억원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보조율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100%)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억원 내외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보조율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100%) </a:t>
                      </a: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연계 지자체의 수에 따라 차등지원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4751883"/>
                  </a:ext>
                </a:extLst>
              </a:tr>
              <a:tr h="35062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사업수</a:t>
                      </a:r>
                      <a:endParaRPr lang="ko-KR" altLang="en-US" sz="9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약 </a:t>
                      </a: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개 내외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약 </a:t>
                      </a: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개 내외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8516588"/>
                  </a:ext>
                </a:extLst>
              </a:tr>
              <a:tr h="35062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사업유형</a:t>
                      </a:r>
                      <a:endParaRPr lang="ko-KR" altLang="en-US" sz="9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지역산업</a:t>
                      </a: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지역경관</a:t>
                      </a: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지역생활복지</a:t>
                      </a: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지역관광</a:t>
                      </a: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체험 등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①기초생활기반확충 ②지역경관개선 ④지역역량강화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6409155"/>
                  </a:ext>
                </a:extLst>
              </a:tr>
              <a:tr h="44612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사업예시</a:t>
                      </a:r>
                      <a:endParaRPr lang="ko-KR" altLang="en-US" sz="9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주차장 등 지역산업 기반조성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리모델링 등 </a:t>
                      </a:r>
                      <a:endParaRPr lang="en-US" altLang="ko-KR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지역경관 개선사업 등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지역간 축제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숙박시설 연계 등 </a:t>
                      </a:r>
                      <a:endParaRPr lang="en-US" altLang="ko-KR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스토리중심 체험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관광프로그램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1420162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20605A8D-FDA3-44D9-9A4F-657F252BCA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8117509"/>
              </p:ext>
            </p:extLst>
          </p:nvPr>
        </p:nvGraphicFramePr>
        <p:xfrm>
          <a:off x="5097756" y="4522283"/>
          <a:ext cx="6768148" cy="1979902"/>
        </p:xfrm>
        <a:graphic>
          <a:graphicData uri="http://schemas.openxmlformats.org/drawingml/2006/table">
            <a:tbl>
              <a:tblPr/>
              <a:tblGrid>
                <a:gridCol w="1067893">
                  <a:extLst>
                    <a:ext uri="{9D8B030D-6E8A-4147-A177-3AD203B41FA5}">
                      <a16:colId xmlns:a16="http://schemas.microsoft.com/office/drawing/2014/main" val="3440788723"/>
                    </a:ext>
                  </a:extLst>
                </a:gridCol>
                <a:gridCol w="852867">
                  <a:extLst>
                    <a:ext uri="{9D8B030D-6E8A-4147-A177-3AD203B41FA5}">
                      <a16:colId xmlns:a16="http://schemas.microsoft.com/office/drawing/2014/main" val="3085712530"/>
                    </a:ext>
                  </a:extLst>
                </a:gridCol>
                <a:gridCol w="1745363">
                  <a:extLst>
                    <a:ext uri="{9D8B030D-6E8A-4147-A177-3AD203B41FA5}">
                      <a16:colId xmlns:a16="http://schemas.microsoft.com/office/drawing/2014/main" val="2864151733"/>
                    </a:ext>
                  </a:extLst>
                </a:gridCol>
                <a:gridCol w="1742606">
                  <a:extLst>
                    <a:ext uri="{9D8B030D-6E8A-4147-A177-3AD203B41FA5}">
                      <a16:colId xmlns:a16="http://schemas.microsoft.com/office/drawing/2014/main" val="3092551051"/>
                    </a:ext>
                  </a:extLst>
                </a:gridCol>
                <a:gridCol w="1359419">
                  <a:extLst>
                    <a:ext uri="{9D8B030D-6E8A-4147-A177-3AD203B41FA5}">
                      <a16:colId xmlns:a16="http://schemas.microsoft.com/office/drawing/2014/main" val="3296355361"/>
                    </a:ext>
                  </a:extLst>
                </a:gridCol>
              </a:tblGrid>
              <a:tr h="260065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사업단계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5464999"/>
                  </a:ext>
                </a:extLst>
              </a:tr>
              <a:tr h="501347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9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주민역량강화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마을 기초사업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마을 활성화사업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지속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가능사업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7349268"/>
                  </a:ext>
                </a:extLst>
              </a:tr>
              <a:tr h="28943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관련사업</a:t>
                      </a:r>
                      <a:endParaRPr lang="ko-KR" altLang="en-US" sz="9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사전역량강화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특성화마을 만들기사업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소규모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특성화마을 만들기사업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중규모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완료지구 추가지원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7547146"/>
                  </a:ext>
                </a:extLst>
              </a:tr>
              <a:tr h="28943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마을개발계획수립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3964690"/>
                  </a:ext>
                </a:extLst>
              </a:tr>
              <a:tr h="289439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사업기간</a:t>
                      </a:r>
                      <a:endParaRPr lang="ko-KR" altLang="en-US" sz="9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년 이내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년 기준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년 기준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년 기준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7532475"/>
                  </a:ext>
                </a:extLst>
              </a:tr>
              <a:tr h="350173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사업비</a:t>
                      </a:r>
                      <a:endParaRPr lang="ko-KR" altLang="en-US" sz="9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천만 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억 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10~25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억 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억 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6018936"/>
                  </a:ext>
                </a:extLst>
              </a:tr>
            </a:tbl>
          </a:graphicData>
        </a:graphic>
      </p:graphicFrame>
      <p:sp>
        <p:nvSpPr>
          <p:cNvPr id="28" name="내용 개체 틀 8">
            <a:extLst>
              <a:ext uri="{FF2B5EF4-FFF2-40B4-BE49-F238E27FC236}">
                <a16:creationId xmlns:a16="http://schemas.microsoft.com/office/drawing/2014/main" id="{449455E3-EE4A-4D50-8552-7E5F473FFDC1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26D6CA07-954B-4872-BDC8-97CB183E8BE4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77E325E6-1825-4EE9-B530-FC07C91FB90E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B66E19D6-AB1B-4BE2-9971-FDCCB2931E15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559B4977-6988-4739-A0B8-5A24D2941444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6E46213D-2A8C-4409-9476-CD7FFED90C54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0BF8F3-1D5F-489C-881A-2531F9CE4EDD}"/>
              </a:ext>
            </a:extLst>
          </p:cNvPr>
          <p:cNvSpPr txBox="1"/>
          <p:nvPr/>
        </p:nvSpPr>
        <p:spPr>
          <a:xfrm>
            <a:off x="5094553" y="1241206"/>
            <a:ext cx="181331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pPr algn="l"/>
            <a:r>
              <a:rPr lang="ko-KR" altLang="en-US" sz="1000" b="1" dirty="0"/>
              <a:t>지역수요맞춤지원 사업 유형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C7AF57A-B94F-4BF3-B1C1-9D23466D58FC}"/>
              </a:ext>
            </a:extLst>
          </p:cNvPr>
          <p:cNvSpPr txBox="1"/>
          <p:nvPr/>
        </p:nvSpPr>
        <p:spPr>
          <a:xfrm>
            <a:off x="5094552" y="4271048"/>
            <a:ext cx="219803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pPr algn="l"/>
            <a:r>
              <a:rPr lang="ko-KR" altLang="en-US" sz="1000" b="1" dirty="0"/>
              <a:t>특수상황지역 특성화 사업추진체계</a:t>
            </a:r>
          </a:p>
        </p:txBody>
      </p:sp>
    </p:spTree>
    <p:extLst>
      <p:ext uri="{BB962C8B-B14F-4D97-AF65-F5344CB8AC3E}">
        <p14:creationId xmlns:p14="http://schemas.microsoft.com/office/powerpoint/2010/main" val="34462884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21FB012D-60CD-4828-8BC4-C151245BA00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53</a:t>
            </a: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5662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06.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재원조달 및 사업추진체계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재원조달 방안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1" y="1255414"/>
            <a:ext cx="3443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6) </a:t>
            </a:r>
            <a:r>
              <a:rPr lang="ko-KR" altLang="en-US" sz="1800" dirty="0"/>
              <a:t>해양수산부 </a:t>
            </a:r>
            <a:r>
              <a:rPr lang="en-US" altLang="ko-KR" sz="1500" dirty="0"/>
              <a:t>– </a:t>
            </a:r>
            <a:r>
              <a:rPr lang="ko-KR" altLang="en-US" sz="1500" dirty="0"/>
              <a:t>어촌뉴딜 </a:t>
            </a:r>
            <a:r>
              <a:rPr lang="en-US" altLang="ko-KR" sz="1500" dirty="0"/>
              <a:t>300</a:t>
            </a:r>
            <a:r>
              <a:rPr lang="ko-KR" altLang="en-US" sz="1500" dirty="0"/>
              <a:t>사업</a:t>
            </a:r>
            <a:endParaRPr lang="en-US" altLang="ko-KR" sz="15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1901745"/>
            <a:ext cx="3130985" cy="19032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200" dirty="0"/>
              <a:t>어촌은 바다</a:t>
            </a:r>
            <a:r>
              <a:rPr lang="en-US" altLang="ko-KR" sz="1200" dirty="0"/>
              <a:t>, </a:t>
            </a:r>
            <a:r>
              <a:rPr lang="ko-KR" altLang="en-US" sz="1200" dirty="0"/>
              <a:t>섬</a:t>
            </a:r>
            <a:r>
              <a:rPr lang="en-US" altLang="ko-KR" sz="1200" dirty="0"/>
              <a:t>, </a:t>
            </a:r>
            <a:r>
              <a:rPr lang="ko-KR" altLang="en-US" sz="1200" dirty="0"/>
              <a:t>자연관광</a:t>
            </a:r>
            <a:r>
              <a:rPr lang="en-US" altLang="ko-KR" sz="1200" dirty="0"/>
              <a:t>, </a:t>
            </a:r>
            <a:r>
              <a:rPr lang="ko-KR" altLang="en-US" sz="1200" dirty="0"/>
              <a:t>해양레저</a:t>
            </a:r>
            <a:r>
              <a:rPr lang="en-US" altLang="ko-KR" sz="1200" dirty="0"/>
              <a:t>, </a:t>
            </a:r>
          </a:p>
          <a:p>
            <a:pPr marL="0" indent="263525">
              <a:buNone/>
            </a:pPr>
            <a:r>
              <a:rPr lang="ko-KR" altLang="en-US" sz="1200" dirty="0"/>
              <a:t>수산자원 등의 다양한 해양관광자원을 </a:t>
            </a:r>
            <a:endParaRPr lang="en-US" altLang="ko-KR" sz="1200" dirty="0"/>
          </a:p>
          <a:p>
            <a:pPr marL="0" indent="263525">
              <a:buNone/>
            </a:pPr>
            <a:r>
              <a:rPr lang="ko-KR" altLang="en-US" sz="1200" dirty="0"/>
              <a:t>보유하고 있어 성장 잠재력이 풍부</a:t>
            </a:r>
            <a:endParaRPr lang="en-US" altLang="ko-KR" sz="1200" dirty="0"/>
          </a:p>
          <a:p>
            <a:pPr marL="0" indent="263525">
              <a:buNone/>
            </a:pPr>
            <a:endParaRPr lang="en-US" altLang="ko-KR" sz="500" dirty="0"/>
          </a:p>
          <a:p>
            <a:r>
              <a:rPr lang="ko-KR" altLang="en-US" sz="1200" dirty="0"/>
              <a:t>이에 어촌지역을 활력이 넘치는 </a:t>
            </a:r>
            <a:endParaRPr lang="en-US" altLang="ko-KR" sz="1200" dirty="0"/>
          </a:p>
          <a:p>
            <a:pPr marL="0" indent="263525">
              <a:buNone/>
            </a:pPr>
            <a:r>
              <a:rPr lang="ko-KR" altLang="en-US" sz="1200" dirty="0"/>
              <a:t>매력적인 공간으로 재탄생 시키기 위한</a:t>
            </a:r>
            <a:endParaRPr lang="en-US" altLang="ko-KR" sz="1200" dirty="0"/>
          </a:p>
          <a:p>
            <a:pPr marL="0" indent="263525">
              <a:buNone/>
            </a:pPr>
            <a:r>
              <a:rPr lang="en-US" altLang="ko-KR" sz="1200" dirty="0"/>
              <a:t>‘</a:t>
            </a:r>
            <a:r>
              <a:rPr lang="ko-KR" altLang="en-US" sz="1200" dirty="0"/>
              <a:t>어촌뉴딜 </a:t>
            </a:r>
            <a:r>
              <a:rPr lang="en-US" altLang="ko-KR" sz="1200" dirty="0"/>
              <a:t>300</a:t>
            </a:r>
            <a:r>
              <a:rPr lang="ko-KR" altLang="en-US" sz="1200" dirty="0"/>
              <a:t>사업</a:t>
            </a:r>
            <a:r>
              <a:rPr lang="en-US" altLang="ko-KR" sz="1200" dirty="0"/>
              <a:t>’</a:t>
            </a:r>
            <a:r>
              <a:rPr lang="ko-KR" altLang="en-US" sz="1200" dirty="0"/>
              <a:t> 추진</a:t>
            </a:r>
            <a:endParaRPr lang="en-US" altLang="ko-KR" sz="1200" dirty="0"/>
          </a:p>
        </p:txBody>
      </p:sp>
      <p:sp>
        <p:nvSpPr>
          <p:cNvPr id="25" name="Object 5">
            <a:extLst>
              <a:ext uri="{FF2B5EF4-FFF2-40B4-BE49-F238E27FC236}">
                <a16:creationId xmlns:a16="http://schemas.microsoft.com/office/drawing/2014/main" id="{BF2E1E52-255C-434B-9ABD-2FA4B06486DF}"/>
              </a:ext>
            </a:extLst>
          </p:cNvPr>
          <p:cNvSpPr txBox="1"/>
          <p:nvPr/>
        </p:nvSpPr>
        <p:spPr>
          <a:xfrm>
            <a:off x="370179" y="4301825"/>
            <a:ext cx="6758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7) </a:t>
            </a:r>
            <a:r>
              <a:rPr lang="ko-KR" altLang="en-US" sz="1800" dirty="0"/>
              <a:t>문화체육관광부 </a:t>
            </a:r>
            <a:r>
              <a:rPr lang="en-US" altLang="ko-KR" sz="1500" dirty="0"/>
              <a:t>– </a:t>
            </a:r>
            <a:r>
              <a:rPr lang="ko-KR" altLang="en-US" sz="1500" dirty="0"/>
              <a:t>핵심관광지 육성사업</a:t>
            </a:r>
            <a:r>
              <a:rPr lang="en-US" altLang="ko-KR" sz="1500" dirty="0"/>
              <a:t>(</a:t>
            </a:r>
            <a:r>
              <a:rPr lang="ko-KR" altLang="en-US" sz="1500" dirty="0"/>
              <a:t>대한민국 테마여행 </a:t>
            </a:r>
            <a:r>
              <a:rPr lang="en-US" altLang="ko-KR" sz="1500" dirty="0"/>
              <a:t>10</a:t>
            </a:r>
            <a:r>
              <a:rPr lang="ko-KR" altLang="en-US" sz="1500" dirty="0" err="1"/>
              <a:t>선사업</a:t>
            </a:r>
            <a:r>
              <a:rPr lang="en-US" altLang="ko-KR" sz="1500" dirty="0"/>
              <a:t>)</a:t>
            </a:r>
          </a:p>
        </p:txBody>
      </p:sp>
      <p:sp>
        <p:nvSpPr>
          <p:cNvPr id="26" name="Object 5">
            <a:extLst>
              <a:ext uri="{FF2B5EF4-FFF2-40B4-BE49-F238E27FC236}">
                <a16:creationId xmlns:a16="http://schemas.microsoft.com/office/drawing/2014/main" id="{CCA5A9C0-7EFA-494E-8A5A-27005B70DC77}"/>
              </a:ext>
            </a:extLst>
          </p:cNvPr>
          <p:cNvSpPr txBox="1"/>
          <p:nvPr/>
        </p:nvSpPr>
        <p:spPr>
          <a:xfrm>
            <a:off x="370179" y="5011943"/>
            <a:ext cx="4943982" cy="15570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200" dirty="0"/>
              <a:t>국민 해외관광객의 국내여행 전환 등 지역관광 활성화를 위해 </a:t>
            </a:r>
            <a:endParaRPr lang="en-US" altLang="ko-KR" sz="1200" dirty="0"/>
          </a:p>
          <a:p>
            <a:pPr marL="0" indent="263525">
              <a:buNone/>
            </a:pPr>
            <a:r>
              <a:rPr lang="ko-KR" altLang="en-US" sz="1200" dirty="0"/>
              <a:t>지역관광의 질적 성장을 유도하기 위한 사업화 방안 마련이 필요</a:t>
            </a:r>
            <a:endParaRPr lang="en-US" altLang="ko-KR" sz="1200" dirty="0"/>
          </a:p>
          <a:p>
            <a:pPr marL="0" indent="263525">
              <a:buNone/>
            </a:pPr>
            <a:endParaRPr lang="en-US" altLang="ko-KR" sz="500" dirty="0"/>
          </a:p>
          <a:p>
            <a:r>
              <a:rPr lang="ko-KR" altLang="en-US" sz="1200" dirty="0"/>
              <a:t>잠재력 및 가능성이 높은 지역을 대상으로 우선 시범사업을 추진</a:t>
            </a:r>
            <a:r>
              <a:rPr lang="en-US" altLang="ko-KR" sz="1200" dirty="0"/>
              <a:t>,</a:t>
            </a:r>
          </a:p>
          <a:p>
            <a:pPr marL="0" indent="263525">
              <a:buNone/>
            </a:pPr>
            <a:r>
              <a:rPr lang="ko-KR" altLang="en-US" sz="1200" dirty="0"/>
              <a:t>그 성과와 한계 등을 공유하여 각 지역으로 확산시키기 위해 </a:t>
            </a:r>
            <a:endParaRPr lang="en-US" altLang="ko-KR" sz="1200" dirty="0"/>
          </a:p>
          <a:p>
            <a:pPr marL="0" indent="263525">
              <a:buNone/>
            </a:pPr>
            <a:r>
              <a:rPr lang="en-US" altLang="ko-KR" sz="1200" dirty="0"/>
              <a:t>‘</a:t>
            </a:r>
            <a:r>
              <a:rPr lang="ko-KR" altLang="en-US" sz="1200" dirty="0"/>
              <a:t>대한민국 테마여행 </a:t>
            </a:r>
            <a:r>
              <a:rPr lang="en-US" altLang="ko-KR" sz="1200" dirty="0"/>
              <a:t>10</a:t>
            </a:r>
            <a:r>
              <a:rPr lang="ko-KR" altLang="en-US" sz="1200" dirty="0"/>
              <a:t>선</a:t>
            </a:r>
            <a:r>
              <a:rPr lang="en-US" altLang="ko-KR" sz="1200" dirty="0"/>
              <a:t>’ </a:t>
            </a:r>
            <a:r>
              <a:rPr lang="ko-KR" altLang="en-US" sz="1200" dirty="0"/>
              <a:t>사업을 추진</a:t>
            </a:r>
            <a:endParaRPr lang="en-US" altLang="ko-KR" sz="1200" dirty="0"/>
          </a:p>
        </p:txBody>
      </p:sp>
      <p:graphicFrame>
        <p:nvGraphicFramePr>
          <p:cNvPr id="28" name="표 27">
            <a:extLst>
              <a:ext uri="{FF2B5EF4-FFF2-40B4-BE49-F238E27FC236}">
                <a16:creationId xmlns:a16="http://schemas.microsoft.com/office/drawing/2014/main" id="{65B7DD0F-6CD0-4999-923D-9269DCD3EE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91415"/>
              </p:ext>
            </p:extLst>
          </p:nvPr>
        </p:nvGraphicFramePr>
        <p:xfrm>
          <a:off x="4094290" y="1470853"/>
          <a:ext cx="7835115" cy="2409248"/>
        </p:xfrm>
        <a:graphic>
          <a:graphicData uri="http://schemas.openxmlformats.org/drawingml/2006/table">
            <a:tbl>
              <a:tblPr/>
              <a:tblGrid>
                <a:gridCol w="537843">
                  <a:extLst>
                    <a:ext uri="{9D8B030D-6E8A-4147-A177-3AD203B41FA5}">
                      <a16:colId xmlns:a16="http://schemas.microsoft.com/office/drawing/2014/main" val="1196855340"/>
                    </a:ext>
                  </a:extLst>
                </a:gridCol>
                <a:gridCol w="1899283">
                  <a:extLst>
                    <a:ext uri="{9D8B030D-6E8A-4147-A177-3AD203B41FA5}">
                      <a16:colId xmlns:a16="http://schemas.microsoft.com/office/drawing/2014/main" val="149540122"/>
                    </a:ext>
                  </a:extLst>
                </a:gridCol>
                <a:gridCol w="3357243">
                  <a:extLst>
                    <a:ext uri="{9D8B030D-6E8A-4147-A177-3AD203B41FA5}">
                      <a16:colId xmlns:a16="http://schemas.microsoft.com/office/drawing/2014/main" val="3076200404"/>
                    </a:ext>
                  </a:extLst>
                </a:gridCol>
                <a:gridCol w="2040746">
                  <a:extLst>
                    <a:ext uri="{9D8B030D-6E8A-4147-A177-3AD203B41FA5}">
                      <a16:colId xmlns:a16="http://schemas.microsoft.com/office/drawing/2014/main" val="2536604418"/>
                    </a:ext>
                  </a:extLst>
                </a:gridCol>
              </a:tblGrid>
              <a:tr h="99715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사업단계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800" b="1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8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193820"/>
                  </a:ext>
                </a:extLst>
              </a:tr>
              <a:tr h="55565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해양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레저형</a:t>
                      </a:r>
                      <a:endParaRPr lang="ko-KR" altLang="en-US" sz="8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해양레저 수요가 있고 요트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카누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서핑 등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해양레저체험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활동이 용이한 지역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lvl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Wingdings" panose="05000000000000000000" pitchFamily="2" charset="2"/>
                        <a:buNone/>
                      </a:pP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소규모 레저선박</a:t>
                      </a:r>
                      <a:r>
                        <a:rPr lang="en-US" altLang="ko-KR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계류 시설 확충</a:t>
                      </a:r>
                      <a:r>
                        <a:rPr lang="en-US" altLang="ko-KR" sz="800" u="none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u="none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레저선박 보급</a:t>
                      </a:r>
                      <a:r>
                        <a:rPr lang="en-US" altLang="ko-KR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수리 시설 설치</a:t>
                      </a:r>
                      <a:r>
                        <a:rPr lang="en-US" altLang="ko-KR" sz="800" u="none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u="none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en-US" altLang="ko-KR" sz="800" u="none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12700" lvl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Wingdings" panose="05000000000000000000" pitchFamily="2" charset="2"/>
                        <a:buNone/>
                      </a:pP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클럽하우스 설치</a:t>
                      </a:r>
                      <a:r>
                        <a:rPr lang="en-US" altLang="ko-KR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민자</a:t>
                      </a:r>
                      <a:r>
                        <a:rPr lang="en-US" altLang="ko-KR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800" u="none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u="none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해중레저 기반시설 조성</a:t>
                      </a:r>
                      <a:r>
                        <a:rPr lang="en-US" altLang="ko-KR" sz="800" u="none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u="none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해중 전망대 조성</a:t>
                      </a:r>
                      <a:endParaRPr lang="ko-KR" altLang="en-US" sz="800" u="none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171450" marR="12700" lvl="0" indent="-17145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접안시설 보강 </a:t>
                      </a:r>
                      <a:endParaRPr lang="en-US" altLang="ko-KR" sz="800" u="none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12700" lvl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Arial" panose="020B0604020202020204" pitchFamily="34" charset="0"/>
                        <a:buNone/>
                      </a:pPr>
                      <a:r>
                        <a:rPr lang="en-US" altLang="ko-KR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800" u="none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경사식</a:t>
                      </a: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선착장</a:t>
                      </a:r>
                      <a:r>
                        <a:rPr lang="en-US" altLang="ko-KR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u="none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물양장</a:t>
                      </a: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정비 등</a:t>
                      </a:r>
                      <a:endParaRPr lang="ko-KR" altLang="en-US" sz="800" u="none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1450" marR="12700" lvl="0" indent="-17145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안전시설 설치 </a:t>
                      </a:r>
                      <a:endParaRPr lang="en-US" altLang="ko-KR" sz="800" u="none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12700" lvl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Arial" panose="020B0604020202020204" pitchFamily="34" charset="0"/>
                        <a:buNone/>
                      </a:pPr>
                      <a:r>
                        <a:rPr lang="en-US" altLang="ko-KR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안전난간</a:t>
                      </a:r>
                      <a:r>
                        <a:rPr lang="en-US" altLang="ko-KR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u="none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차막이</a:t>
                      </a:r>
                      <a:r>
                        <a:rPr lang="en-US" altLang="ko-KR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구조사다리</a:t>
                      </a:r>
                      <a:r>
                        <a:rPr lang="en-US" altLang="ko-KR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CCTV</a:t>
                      </a:r>
                      <a:r>
                        <a:rPr lang="ko-KR" altLang="en-US" sz="8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설치</a:t>
                      </a:r>
                      <a:endParaRPr lang="en-US" altLang="ko-KR" sz="800" u="none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1450" marR="12700" lvl="0" indent="-17145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어항구역 경관개선 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12700" lvl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Arial" panose="020B0604020202020204" pitchFamily="34" charset="0"/>
                        <a:buNone/>
                      </a:pP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어구어망 보관창고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경관조명 설치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1450" marR="12700" lvl="0" indent="-17145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어항 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친수시설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설치 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12700" lvl="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Arial" panose="020B0604020202020204" pitchFamily="34" charset="0"/>
                        <a:buNone/>
                      </a:pP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어부림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조성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휴식공간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정자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파고라 등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171450" marR="12700" lvl="0" indent="-17145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여객 편의시설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대합실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화장실 등 어촌뉴딜 협의체 운영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협의체 구성 및 운영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주민역량 강화 교육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마을브랜드 개발 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0467912"/>
                  </a:ext>
                </a:extLst>
              </a:tr>
              <a:tr h="55565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국민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휴양형</a:t>
                      </a:r>
                      <a:endParaRPr lang="ko-KR" altLang="en-US" sz="8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빼어난 자연 경관을 보유하고 있어 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도시민들이 휴식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‧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힐링 할 수 있는 지역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바다전망대 설치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어울림 정원 설치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어촌마당 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스테이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자부담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포함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en-US" altLang="ko-KR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갯벌생태공원 조성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해수풀장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민자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생태놀이터 조성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700928"/>
                  </a:ext>
                </a:extLst>
              </a:tr>
              <a:tr h="55565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수산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특화형</a:t>
                      </a:r>
                      <a:endParaRPr lang="ko-KR" altLang="en-US" sz="8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수산자원이 풍부하고 이를 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관광자원화 할 수 있는 지역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바다낚시터 조성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위판장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개선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자부담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포함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어부장터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마르쉐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en-US" altLang="ko-KR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수산물 공동 유통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가공센터 설치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수산특화거리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기반조성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맨손잡이 체험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5577740"/>
                  </a:ext>
                </a:extLst>
              </a:tr>
              <a:tr h="55565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재생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기반형</a:t>
                      </a:r>
                      <a:endParaRPr lang="ko-KR" altLang="en-US" sz="8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인구유출로 인해 활력을 상실하여 </a:t>
                      </a:r>
                      <a:endParaRPr lang="en-US" altLang="ko-KR" sz="8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새로운 모멘텀이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필요한 지역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어항 유휴공간을 활용한 청년창업지원센터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방치시설 리모델링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문화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예술인 창작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전시공간 조성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청년어장 운영</a:t>
                      </a:r>
                      <a:r>
                        <a:rPr lang="en-US" altLang="ko-KR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어촌 </a:t>
                      </a:r>
                      <a:r>
                        <a:rPr lang="ko-KR" altLang="en-US" sz="8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살아보기</a:t>
                      </a:r>
                      <a:r>
                        <a:rPr lang="ko-KR" altLang="en-US" sz="8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주거 지원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9845" marR="39845" marT="11016" marB="11016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9043491"/>
                  </a:ext>
                </a:extLst>
              </a:tr>
            </a:tbl>
          </a:graphicData>
        </a:graphic>
      </p:graphicFrame>
      <p:graphicFrame>
        <p:nvGraphicFramePr>
          <p:cNvPr id="29" name="표 28">
            <a:extLst>
              <a:ext uri="{FF2B5EF4-FFF2-40B4-BE49-F238E27FC236}">
                <a16:creationId xmlns:a16="http://schemas.microsoft.com/office/drawing/2014/main" id="{C150A275-8A0A-4F2A-BAAB-9C9284D8F9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269513"/>
              </p:ext>
            </p:extLst>
          </p:nvPr>
        </p:nvGraphicFramePr>
        <p:xfrm>
          <a:off x="7009518" y="4516949"/>
          <a:ext cx="4919885" cy="2085771"/>
        </p:xfrm>
        <a:graphic>
          <a:graphicData uri="http://schemas.openxmlformats.org/drawingml/2006/table">
            <a:tbl>
              <a:tblPr/>
              <a:tblGrid>
                <a:gridCol w="1480399">
                  <a:extLst>
                    <a:ext uri="{9D8B030D-6E8A-4147-A177-3AD203B41FA5}">
                      <a16:colId xmlns:a16="http://schemas.microsoft.com/office/drawing/2014/main" val="3522641233"/>
                    </a:ext>
                  </a:extLst>
                </a:gridCol>
                <a:gridCol w="3439486">
                  <a:extLst>
                    <a:ext uri="{9D8B030D-6E8A-4147-A177-3AD203B41FA5}">
                      <a16:colId xmlns:a16="http://schemas.microsoft.com/office/drawing/2014/main" val="3789670850"/>
                    </a:ext>
                  </a:extLst>
                </a:gridCol>
              </a:tblGrid>
              <a:tr h="27546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주요내용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3467642"/>
                  </a:ext>
                </a:extLst>
              </a:tr>
              <a:tr h="485443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 추진체계 운영</a:t>
                      </a:r>
                      <a:endParaRPr lang="en-US" altLang="ko-KR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및 컨설팅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3663" marR="12700" lvl="0" indent="-93663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 총괄 운영 및 사업계획 수립</a:t>
                      </a:r>
                      <a:endParaRPr lang="ko-KR" altLang="en-US" sz="900" u="none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93663" marR="12700" lvl="0" indent="-93663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Wingdings" panose="05000000000000000000" pitchFamily="2" charset="2"/>
                        <a:buChar char=""/>
                        <a:tabLst>
                          <a:tab pos="93663" algn="l"/>
                        </a:tabLst>
                      </a:pPr>
                      <a:r>
                        <a:rPr lang="ko-KR" altLang="en-US" sz="900" u="none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권역별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PM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단 운영</a:t>
                      </a:r>
                      <a:endParaRPr lang="ko-KR" altLang="en-US" sz="900" u="none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2166850"/>
                  </a:ext>
                </a:extLst>
              </a:tr>
              <a:tr h="485443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콘텐츠 운영 및 육성지원</a:t>
                      </a:r>
                      <a:endParaRPr lang="ko-KR" altLang="en-US" sz="900" kern="0" spc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3663" marR="12700" lvl="0" indent="-93663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900" u="none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관광콘텐츠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운영 공모전 개최 </a:t>
                      </a:r>
                      <a:r>
                        <a:rPr lang="en-US" altLang="ko-KR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900" u="none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관광콘텐츠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u="none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운영사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운영 및 관리</a:t>
                      </a:r>
                      <a:endParaRPr lang="ko-KR" altLang="en-US" sz="900" u="none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93663" marR="12700" lvl="0" indent="-93663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900" u="none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관광콘텐츠개발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u="none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아이디어랩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운영 </a:t>
                      </a:r>
                      <a:r>
                        <a:rPr lang="en-US" altLang="ko-KR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900" u="none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권역별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특화 관광 콘텐츠 개발 및 운영</a:t>
                      </a:r>
                      <a:endParaRPr lang="ko-KR" altLang="en-US" sz="900" u="none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9594817"/>
                  </a:ext>
                </a:extLst>
              </a:tr>
              <a:tr h="37702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 홍보 및 마케팅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3663" marR="12700" lvl="0" indent="-93663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브랜드 개발</a:t>
                      </a:r>
                      <a:r>
                        <a:rPr lang="en-US" altLang="ko-KR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TV, 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인쇄매체</a:t>
                      </a:r>
                      <a:r>
                        <a:rPr lang="en-US" altLang="ko-KR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온</a:t>
                      </a:r>
                      <a:r>
                        <a:rPr lang="en-US" altLang="ko-KR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오프라인</a:t>
                      </a:r>
                      <a:endParaRPr lang="ko-KR" altLang="en-US" sz="900" u="none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1694801"/>
                  </a:ext>
                </a:extLst>
              </a:tr>
              <a:tr h="35653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 성과 관리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3663" marR="12700" lvl="0" indent="-93663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빅데이터 분석</a:t>
                      </a:r>
                      <a:r>
                        <a:rPr lang="en-US" altLang="ko-KR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설문조사</a:t>
                      </a:r>
                      <a:r>
                        <a:rPr lang="en-US" altLang="ko-KR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전문가 모니터링</a:t>
                      </a:r>
                      <a:r>
                        <a:rPr lang="en-US" altLang="ko-KR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u="none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산학연계 모니터링</a:t>
                      </a:r>
                      <a:endParaRPr lang="ko-KR" altLang="en-US" sz="900" u="none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8562726"/>
                  </a:ext>
                </a:extLst>
              </a:tr>
            </a:tbl>
          </a:graphicData>
        </a:graphic>
      </p:graphicFrame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0447516C-E614-4769-B82E-A3965AE18A6A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2" name="내용 개체 틀 8">
            <a:extLst>
              <a:ext uri="{FF2B5EF4-FFF2-40B4-BE49-F238E27FC236}">
                <a16:creationId xmlns:a16="http://schemas.microsoft.com/office/drawing/2014/main" id="{7F6F3343-60E4-4B97-99D2-8CEDA9E12C53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D7B7C394-A2B0-4F4B-A1E1-AFC674CF8B38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D761441A-EFD5-44F7-9C35-50E3CEC7D178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D154790B-4829-4AB3-9EB2-94844D8B465B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9" name="내용 개체 틀 8">
            <a:extLst>
              <a:ext uri="{FF2B5EF4-FFF2-40B4-BE49-F238E27FC236}">
                <a16:creationId xmlns:a16="http://schemas.microsoft.com/office/drawing/2014/main" id="{34EF3B66-5C41-406D-BE2B-79B97AF83C6A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D93A592-3C72-469A-9973-1D64F4CE5897}"/>
              </a:ext>
            </a:extLst>
          </p:cNvPr>
          <p:cNvSpPr txBox="1"/>
          <p:nvPr/>
        </p:nvSpPr>
        <p:spPr>
          <a:xfrm>
            <a:off x="4094290" y="1224632"/>
            <a:ext cx="224292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pPr algn="l"/>
            <a:r>
              <a:rPr lang="ko-KR" altLang="en-US" sz="1000" b="1" dirty="0"/>
              <a:t>어촌뉴딜 </a:t>
            </a:r>
            <a:r>
              <a:rPr lang="en-US" altLang="ko-KR" sz="1000" b="1" dirty="0"/>
              <a:t>300</a:t>
            </a:r>
            <a:r>
              <a:rPr lang="ko-KR" altLang="en-US" sz="1000" b="1" dirty="0"/>
              <a:t>사업 유형 및 </a:t>
            </a:r>
            <a:r>
              <a:rPr lang="ko-KR" altLang="en-US" sz="1000" b="1" dirty="0" err="1"/>
              <a:t>사업예시</a:t>
            </a:r>
            <a:endParaRPr lang="ko-KR" altLang="en-US" sz="1000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42CA8D6-DFC0-42A1-8352-AA3880C9E05A}"/>
              </a:ext>
            </a:extLst>
          </p:cNvPr>
          <p:cNvSpPr txBox="1"/>
          <p:nvPr/>
        </p:nvSpPr>
        <p:spPr>
          <a:xfrm>
            <a:off x="7009518" y="4275490"/>
            <a:ext cx="24288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pPr algn="l"/>
            <a:r>
              <a:rPr lang="ko-KR" altLang="en-US" sz="1000" b="1" dirty="0"/>
              <a:t>대한민국 테마여행 </a:t>
            </a:r>
            <a:r>
              <a:rPr lang="en-US" altLang="ko-KR" sz="1000" b="1" dirty="0"/>
              <a:t>10</a:t>
            </a:r>
            <a:r>
              <a:rPr lang="ko-KR" altLang="en-US" sz="1000" b="1" dirty="0"/>
              <a:t>선 사업 주요내용</a:t>
            </a:r>
          </a:p>
        </p:txBody>
      </p:sp>
    </p:spTree>
    <p:extLst>
      <p:ext uri="{BB962C8B-B14F-4D97-AF65-F5344CB8AC3E}">
        <p14:creationId xmlns:p14="http://schemas.microsoft.com/office/powerpoint/2010/main" val="16758222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">
            <a:extLst>
              <a:ext uri="{FF2B5EF4-FFF2-40B4-BE49-F238E27FC236}">
                <a16:creationId xmlns:a16="http://schemas.microsoft.com/office/drawing/2014/main" id="{0C2A143B-B4C9-4652-A44A-D43549ED55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7947" y="4201489"/>
            <a:ext cx="6716761" cy="242638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2A5B1D32-B032-4149-9DCD-FDF407EB2DF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/>
              <a:t>54</a:t>
            </a:r>
            <a:endParaRPr lang="en-US" altLang="ko-KR" sz="1200" dirty="0"/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5662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06.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재원조달 및 사업추진체계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재원조달 방안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1" y="1255414"/>
            <a:ext cx="3405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8) </a:t>
            </a:r>
            <a:r>
              <a:rPr lang="ko-KR" altLang="en-US" sz="1800" dirty="0"/>
              <a:t>국토교통부 </a:t>
            </a:r>
            <a:r>
              <a:rPr lang="en-US" altLang="ko-KR" sz="1500" dirty="0"/>
              <a:t>- </a:t>
            </a:r>
            <a:r>
              <a:rPr lang="ko-KR" altLang="en-US" sz="1500" dirty="0"/>
              <a:t>지역발전투자협약</a:t>
            </a:r>
            <a:endParaRPr lang="en-US" altLang="ko-KR" sz="15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1624746"/>
            <a:ext cx="5537093" cy="12800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sz="1200" dirty="0"/>
              <a:t>현재의 일부 지역발전사업 방식에 대한 문제점이 제기됨에 따라</a:t>
            </a:r>
            <a:endParaRPr lang="en-US" altLang="ko-KR" sz="1200" dirty="0"/>
          </a:p>
          <a:p>
            <a:pPr marL="0" indent="263525">
              <a:buNone/>
              <a:tabLst>
                <a:tab pos="263525" algn="l"/>
              </a:tabLst>
            </a:pPr>
            <a:r>
              <a:rPr lang="ko-KR" altLang="en-US" sz="1200" dirty="0"/>
              <a:t>정책의 획기적인 구조개편이 필요하게 됨</a:t>
            </a:r>
            <a:endParaRPr lang="en-US" altLang="ko-KR" sz="1200" dirty="0"/>
          </a:p>
          <a:p>
            <a:pPr marL="0" indent="263525">
              <a:buNone/>
              <a:tabLst>
                <a:tab pos="263525" algn="l"/>
              </a:tabLst>
            </a:pPr>
            <a:endParaRPr lang="en-US" altLang="ko-KR" sz="500" dirty="0"/>
          </a:p>
          <a:p>
            <a:r>
              <a:rPr lang="ko-KR" altLang="en-US" sz="1200" dirty="0"/>
              <a:t>지방정부가 주도로 </a:t>
            </a:r>
            <a:r>
              <a:rPr lang="ko-KR" altLang="en-US" sz="1200" dirty="0" err="1"/>
              <a:t>다부처</a:t>
            </a:r>
            <a:r>
              <a:rPr lang="ko-KR" altLang="en-US" sz="1200" dirty="0"/>
              <a:t> 패키지 사업계획을 발굴</a:t>
            </a:r>
            <a:r>
              <a:rPr lang="en-US" altLang="ko-KR" sz="1200" dirty="0"/>
              <a:t>·</a:t>
            </a:r>
            <a:r>
              <a:rPr lang="ko-KR" altLang="en-US" sz="1200" dirty="0"/>
              <a:t>기획하여 지역발전을 </a:t>
            </a:r>
            <a:endParaRPr lang="en-US" altLang="ko-KR" sz="1200" dirty="0"/>
          </a:p>
          <a:p>
            <a:pPr marL="0" indent="263525">
              <a:buNone/>
            </a:pPr>
            <a:r>
              <a:rPr lang="ko-KR" altLang="en-US" sz="1200" dirty="0"/>
              <a:t>위한 중장기 계획을 수립하고</a:t>
            </a:r>
            <a:r>
              <a:rPr lang="en-US" altLang="ko-KR" sz="1200" dirty="0"/>
              <a:t>, </a:t>
            </a:r>
            <a:r>
              <a:rPr lang="ko-KR" altLang="en-US" sz="1200" dirty="0"/>
              <a:t>중앙정부는 안정적인 예산을 지원하는 제도</a:t>
            </a:r>
            <a:endParaRPr lang="en-US" altLang="ko-KR" sz="1200" dirty="0"/>
          </a:p>
        </p:txBody>
      </p:sp>
      <p:sp>
        <p:nvSpPr>
          <p:cNvPr id="25" name="Object 5">
            <a:extLst>
              <a:ext uri="{FF2B5EF4-FFF2-40B4-BE49-F238E27FC236}">
                <a16:creationId xmlns:a16="http://schemas.microsoft.com/office/drawing/2014/main" id="{BF2E1E52-255C-434B-9ABD-2FA4B06486DF}"/>
              </a:ext>
            </a:extLst>
          </p:cNvPr>
          <p:cNvSpPr txBox="1"/>
          <p:nvPr/>
        </p:nvSpPr>
        <p:spPr>
          <a:xfrm>
            <a:off x="370179" y="4091741"/>
            <a:ext cx="3866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9) </a:t>
            </a:r>
            <a:r>
              <a:rPr lang="ko-KR" altLang="en-US" sz="1800" dirty="0"/>
              <a:t>농림축산식품부 </a:t>
            </a:r>
            <a:r>
              <a:rPr lang="en-US" altLang="ko-KR" sz="1500" dirty="0"/>
              <a:t>- </a:t>
            </a:r>
            <a:r>
              <a:rPr lang="ko-KR" altLang="en-US" sz="1500" dirty="0"/>
              <a:t>농촌계획협약제도</a:t>
            </a:r>
            <a:endParaRPr lang="en-US" altLang="ko-KR" sz="1500" dirty="0"/>
          </a:p>
        </p:txBody>
      </p:sp>
      <p:sp>
        <p:nvSpPr>
          <p:cNvPr id="26" name="Object 5">
            <a:extLst>
              <a:ext uri="{FF2B5EF4-FFF2-40B4-BE49-F238E27FC236}">
                <a16:creationId xmlns:a16="http://schemas.microsoft.com/office/drawing/2014/main" id="{CCA5A9C0-7EFA-494E-8A5A-27005B70DC77}"/>
              </a:ext>
            </a:extLst>
          </p:cNvPr>
          <p:cNvSpPr txBox="1"/>
          <p:nvPr/>
        </p:nvSpPr>
        <p:spPr>
          <a:xfrm>
            <a:off x="370179" y="4497665"/>
            <a:ext cx="5022529" cy="18340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2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개별 사업의 추진으로 </a:t>
            </a:r>
            <a:r>
              <a:rPr lang="ko-KR" altLang="en-US" dirty="0" err="1"/>
              <a:t>난개발</a:t>
            </a:r>
            <a:r>
              <a:rPr lang="en-US" altLang="ko-KR" dirty="0"/>
              <a:t>·</a:t>
            </a:r>
            <a:r>
              <a:rPr lang="ko-KR" altLang="en-US" dirty="0"/>
              <a:t>재정 효과성의 미흡함을 개선하고자</a:t>
            </a:r>
            <a:r>
              <a:rPr lang="en-US" altLang="ko-KR" dirty="0"/>
              <a:t>,</a:t>
            </a:r>
          </a:p>
          <a:p>
            <a:pPr marL="0" indent="263525">
              <a:buNone/>
            </a:pPr>
            <a:r>
              <a:rPr lang="ko-KR" altLang="en-US" dirty="0" err="1"/>
              <a:t>농촌계획엽약제도를</a:t>
            </a:r>
            <a:r>
              <a:rPr lang="ko-KR" altLang="en-US" dirty="0"/>
              <a:t> 도입하여 통합적 계획의 필요성을 강조</a:t>
            </a:r>
            <a:endParaRPr lang="en-US" altLang="ko-KR" dirty="0"/>
          </a:p>
          <a:p>
            <a:pPr marL="0" indent="263525">
              <a:buNone/>
            </a:pPr>
            <a:r>
              <a:rPr lang="en-US" altLang="ko-KR" sz="500" dirty="0"/>
              <a:t> </a:t>
            </a:r>
          </a:p>
          <a:p>
            <a:r>
              <a:rPr lang="ko-KR" altLang="en-US" dirty="0"/>
              <a:t>농림부가 주요 정책 </a:t>
            </a:r>
            <a:r>
              <a:rPr lang="ko-KR" altLang="en-US" dirty="0" err="1"/>
              <a:t>어젠다와</a:t>
            </a:r>
            <a:r>
              <a:rPr lang="ko-KR" altLang="en-US" dirty="0"/>
              <a:t> 정책 수단을 제시하면</a:t>
            </a:r>
            <a:r>
              <a:rPr lang="en-US" altLang="ko-KR" dirty="0"/>
              <a:t>,</a:t>
            </a:r>
          </a:p>
          <a:p>
            <a:pPr marL="0" indent="263525">
              <a:buNone/>
            </a:pPr>
            <a:r>
              <a:rPr lang="ko-KR" altLang="en-US" dirty="0"/>
              <a:t>지자체는 법정계획인 농업</a:t>
            </a:r>
            <a:r>
              <a:rPr lang="en-US" altLang="ko-KR" dirty="0"/>
              <a:t>·</a:t>
            </a:r>
            <a:r>
              <a:rPr lang="ko-KR" altLang="en-US" dirty="0"/>
              <a:t>농촌 및 식품산업 발전계획 </a:t>
            </a:r>
            <a:r>
              <a:rPr lang="ko-KR" altLang="en-US" dirty="0" err="1"/>
              <a:t>수립시</a:t>
            </a:r>
            <a:r>
              <a:rPr lang="en-US" altLang="ko-KR" dirty="0"/>
              <a:t>,</a:t>
            </a:r>
          </a:p>
          <a:p>
            <a:pPr marL="0" indent="263525">
              <a:buNone/>
            </a:pPr>
            <a:r>
              <a:rPr lang="ko-KR" altLang="en-US" dirty="0"/>
              <a:t>지자체의 핵심 프로젝트의 기획안을 포함하여 수립하고</a:t>
            </a:r>
            <a:endParaRPr lang="en-US" altLang="ko-KR" dirty="0"/>
          </a:p>
          <a:p>
            <a:pPr marL="0" indent="263525">
              <a:buNone/>
            </a:pPr>
            <a:r>
              <a:rPr lang="ko-KR" altLang="en-US" dirty="0"/>
              <a:t>중앙정부가 협약 기간 동안 사업의 추진을 지원하는 제도</a:t>
            </a:r>
            <a:endParaRPr lang="en-US" altLang="ko-KR" dirty="0"/>
          </a:p>
        </p:txBody>
      </p:sp>
      <p:pic>
        <p:nvPicPr>
          <p:cNvPr id="31" name="Picture 1">
            <a:extLst>
              <a:ext uri="{FF2B5EF4-FFF2-40B4-BE49-F238E27FC236}">
                <a16:creationId xmlns:a16="http://schemas.microsoft.com/office/drawing/2014/main" id="{73657EFB-D41E-41AC-B2CF-70D77C4337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2781" y="1441044"/>
            <a:ext cx="6201927" cy="254843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388DA33A-0E0B-4269-AC7C-F9C2AB754EFA}"/>
              </a:ext>
            </a:extLst>
          </p:cNvPr>
          <p:cNvSpPr txBox="1"/>
          <p:nvPr/>
        </p:nvSpPr>
        <p:spPr>
          <a:xfrm>
            <a:off x="5812781" y="1210913"/>
            <a:ext cx="235833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pPr algn="l"/>
            <a:r>
              <a:rPr lang="ko-KR" altLang="en-US" sz="1000" b="1" dirty="0"/>
              <a:t>지역발전투자협약</a:t>
            </a:r>
            <a:r>
              <a:rPr lang="en-US" altLang="ko-KR" sz="1000" b="1" dirty="0"/>
              <a:t>(</a:t>
            </a:r>
            <a:r>
              <a:rPr lang="ko-KR" altLang="en-US" sz="1000" b="1" dirty="0"/>
              <a:t>계획계약</a:t>
            </a:r>
            <a:r>
              <a:rPr lang="en-US" altLang="ko-KR" sz="1000" b="1" dirty="0"/>
              <a:t>) </a:t>
            </a:r>
            <a:r>
              <a:rPr lang="ko-KR" altLang="en-US" sz="1000" b="1" dirty="0"/>
              <a:t>운영체계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D59DA5D-F3DE-43AF-8061-88F85DA07C0B}"/>
              </a:ext>
            </a:extLst>
          </p:cNvPr>
          <p:cNvSpPr txBox="1"/>
          <p:nvPr/>
        </p:nvSpPr>
        <p:spPr>
          <a:xfrm>
            <a:off x="5392708" y="4213899"/>
            <a:ext cx="17684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pPr algn="l"/>
            <a:r>
              <a:rPr lang="ko-KR" altLang="en-US" sz="1000" b="1" dirty="0"/>
              <a:t>농촌계획협약제도 운영체계</a:t>
            </a:r>
          </a:p>
        </p:txBody>
      </p:sp>
      <p:sp>
        <p:nvSpPr>
          <p:cNvPr id="28" name="내용 개체 틀 8">
            <a:extLst>
              <a:ext uri="{FF2B5EF4-FFF2-40B4-BE49-F238E27FC236}">
                <a16:creationId xmlns:a16="http://schemas.microsoft.com/office/drawing/2014/main" id="{91AEE7C8-6679-46B5-BC32-C72E5D56E0C0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EBC2EA41-953F-43DE-A5BF-29F8633D7592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69BE7407-7D27-4209-B451-952BB52C4B35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39" name="내용 개체 틀 8">
            <a:extLst>
              <a:ext uri="{FF2B5EF4-FFF2-40B4-BE49-F238E27FC236}">
                <a16:creationId xmlns:a16="http://schemas.microsoft.com/office/drawing/2014/main" id="{970B3A35-F5DD-45FD-BD46-EA6E54541054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CD68218B-654F-4005-90E3-02501C98CBE0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E6CE8220-C073-4D40-AE36-CA668E740479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98628501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/>
              <a:t>55</a:t>
            </a:r>
            <a:endParaRPr lang="en-US" altLang="ko-KR" sz="1200" dirty="0"/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76249A4-33B1-4B17-A5C9-DD6B3DDC83A1}"/>
              </a:ext>
            </a:extLst>
          </p:cNvPr>
          <p:cNvSpPr txBox="1"/>
          <p:nvPr/>
        </p:nvSpPr>
        <p:spPr>
          <a:xfrm>
            <a:off x="370182" y="413217"/>
            <a:ext cx="5662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06.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재원조달 및 사업추진체계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재원조달 방안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1" y="1255414"/>
            <a:ext cx="2000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10) </a:t>
            </a:r>
            <a:r>
              <a:rPr lang="ko-KR" altLang="en-US" sz="1800" dirty="0"/>
              <a:t>민간사업유치</a:t>
            </a:r>
            <a:endParaRPr lang="en-US" altLang="ko-KR" sz="18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1624746"/>
            <a:ext cx="4721164" cy="24513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민간자본의 유치를 통한 대상지의 개발사업을 </a:t>
            </a:r>
            <a:endParaRPr lang="en-US" altLang="ko-KR" dirty="0"/>
          </a:p>
          <a:p>
            <a:pPr marL="0" indent="263525">
              <a:buNone/>
            </a:pPr>
            <a:r>
              <a:rPr lang="ko-KR" altLang="en-US" dirty="0"/>
              <a:t>진행할 때 부지임대비 및 매입비 등의 부담금으로 </a:t>
            </a:r>
            <a:endParaRPr lang="en-US" altLang="ko-KR" dirty="0"/>
          </a:p>
          <a:p>
            <a:pPr marL="0" indent="263525">
              <a:buNone/>
            </a:pPr>
            <a:r>
              <a:rPr lang="ko-KR" altLang="en-US" dirty="0"/>
              <a:t>인한 많은 초기비용이 발생하기 때문에 다양한 </a:t>
            </a:r>
            <a:endParaRPr lang="en-US" altLang="ko-KR" dirty="0"/>
          </a:p>
          <a:p>
            <a:pPr marL="0" indent="263525">
              <a:buNone/>
            </a:pPr>
            <a:r>
              <a:rPr lang="ko-KR" altLang="en-US" dirty="0"/>
              <a:t>재원조달 방안을 사전에 검토해야 함</a:t>
            </a:r>
            <a:endParaRPr lang="en-US" altLang="ko-KR" dirty="0"/>
          </a:p>
          <a:p>
            <a:pPr marL="0" indent="263525">
              <a:buNone/>
            </a:pPr>
            <a:endParaRPr lang="en-US" altLang="ko-KR" sz="600" dirty="0"/>
          </a:p>
          <a:p>
            <a:r>
              <a:rPr lang="ko-KR" altLang="en-US" dirty="0"/>
              <a:t>사업진행 초기나 사업진행 중 발생하는 비용이 </a:t>
            </a:r>
            <a:endParaRPr lang="en-US" altLang="ko-KR" dirty="0"/>
          </a:p>
          <a:p>
            <a:pPr marL="0" indent="263525">
              <a:buNone/>
            </a:pPr>
            <a:r>
              <a:rPr lang="ko-KR" altLang="en-US" dirty="0"/>
              <a:t>편익을</a:t>
            </a:r>
            <a:r>
              <a:rPr lang="en-US" altLang="ko-KR" dirty="0"/>
              <a:t> </a:t>
            </a:r>
            <a:r>
              <a:rPr lang="ko-KR" altLang="en-US" dirty="0"/>
              <a:t>초과할 시 국내 및 해외 자금원의 도입활용이 </a:t>
            </a:r>
            <a:endParaRPr lang="en-US" altLang="ko-KR" dirty="0"/>
          </a:p>
          <a:p>
            <a:pPr marL="0" indent="263525">
              <a:buNone/>
            </a:pPr>
            <a:r>
              <a:rPr lang="ko-KR" altLang="en-US" dirty="0"/>
              <a:t>다양하게 검토될 수 있음</a:t>
            </a:r>
            <a:endParaRPr lang="en-US" altLang="ko-KR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D59DA5D-F3DE-43AF-8061-88F85DA07C0B}"/>
              </a:ext>
            </a:extLst>
          </p:cNvPr>
          <p:cNvSpPr txBox="1"/>
          <p:nvPr/>
        </p:nvSpPr>
        <p:spPr>
          <a:xfrm>
            <a:off x="5160938" y="1508697"/>
            <a:ext cx="151195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pPr algn="l"/>
            <a:r>
              <a:rPr lang="ko-KR" altLang="en-US" sz="1000" b="1" dirty="0"/>
              <a:t>민간부문 재원조달방안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916D3B2-6BE4-448F-A221-5D70B5F38A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101417"/>
              </p:ext>
            </p:extLst>
          </p:nvPr>
        </p:nvGraphicFramePr>
        <p:xfrm>
          <a:off x="5160938" y="1754918"/>
          <a:ext cx="6704965" cy="3874613"/>
        </p:xfrm>
        <a:graphic>
          <a:graphicData uri="http://schemas.openxmlformats.org/drawingml/2006/table">
            <a:tbl>
              <a:tblPr/>
              <a:tblGrid>
                <a:gridCol w="1634490">
                  <a:extLst>
                    <a:ext uri="{9D8B030D-6E8A-4147-A177-3AD203B41FA5}">
                      <a16:colId xmlns:a16="http://schemas.microsoft.com/office/drawing/2014/main" val="3515855659"/>
                    </a:ext>
                  </a:extLst>
                </a:gridCol>
                <a:gridCol w="5070475">
                  <a:extLst>
                    <a:ext uri="{9D8B030D-6E8A-4147-A177-3AD203B41FA5}">
                      <a16:colId xmlns:a16="http://schemas.microsoft.com/office/drawing/2014/main" val="2868511992"/>
                    </a:ext>
                  </a:extLst>
                </a:gridCol>
              </a:tblGrid>
              <a:tr h="2465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자금조달원</a:t>
                      </a:r>
                      <a:endParaRPr lang="ko-KR" altLang="en-US" sz="900" kern="0" spc="-10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내 용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1589689"/>
                  </a:ext>
                </a:extLst>
              </a:tr>
              <a:tr h="42005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당 컨소시엄의 잉여자본 활용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출자자의 잉여자본으로 적정수준의 초기납입자본금을 </a:t>
                      </a:r>
                      <a:endParaRPr lang="en-US" altLang="ko-KR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출자하여 초기비용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투자유치를 위한 기초자본으로 활용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82887065"/>
                  </a:ext>
                </a:extLst>
              </a:tr>
              <a:tr h="593580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국내외 금융기관 차입</a:t>
                      </a:r>
                      <a:endParaRPr lang="ko-KR" altLang="en-US" sz="900" kern="0" spc="-10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계획지의 사업계획 및 매입예정부지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컨소시엄업체의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Credit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을 토대로 </a:t>
                      </a:r>
                      <a:endParaRPr lang="en-US" altLang="ko-KR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Project Financing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기법에 의한 국내외 금융기관의 대주단 결성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개별차입형태의 자금유치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28634206"/>
                  </a:ext>
                </a:extLst>
              </a:tr>
              <a:tr h="52810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해외테넌트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유치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해외로드쇼 등 사업설명회를 추진하여 호텔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상업시설을 중심으로 해외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Brand </a:t>
                      </a: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테넌트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및 </a:t>
                      </a:r>
                      <a:endParaRPr lang="en-US" altLang="ko-KR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디벨로퍼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조기 유치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민간업체의 지나친 사익 추구에 의해 공익성이 희석될 수 있음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59501931"/>
                  </a:ext>
                </a:extLst>
              </a:tr>
              <a:tr h="42005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국내 </a:t>
                      </a: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디벨로퍼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유치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Project Financing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개념의 지분참여를 근거로 국내 연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기금 운용기관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신탁사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금융권 자금유치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10623350"/>
                  </a:ext>
                </a:extLst>
              </a:tr>
              <a:tr h="42005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국내 테넌트 분양주 유치</a:t>
                      </a:r>
                      <a:endParaRPr lang="ko-KR" altLang="en-US" sz="900" kern="0" spc="-10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용토별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토지 또는 건물일부를 </a:t>
                      </a: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선분양하는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개념으로 상업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주거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부대수익시설의 실수요자 유치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37613802"/>
                  </a:ext>
                </a:extLst>
              </a:tr>
              <a:tr h="42005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공개적 </a:t>
                      </a:r>
                      <a:r>
                        <a:rPr 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FUND </a:t>
                      </a:r>
                      <a:r>
                        <a:rPr lang="ko-KR" altLang="en-US" sz="900" kern="0" spc="-2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조성</a:t>
                      </a:r>
                      <a:endParaRPr lang="ko-KR" altLang="en-US" sz="900" kern="0" spc="-10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부동산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Mutual Fund,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신탁증권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지역공모주 발행 등을 통해 공개적으로 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Fund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조성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2325817"/>
                  </a:ext>
                </a:extLst>
              </a:tr>
              <a:tr h="420052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초기설비자금대출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정부에서 일반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법인사업체에 운영자금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설비자금을 무보증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무담보로 지원하고 있으며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사업체의 매출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신용에 따라 많은 금액을 </a:t>
                      </a:r>
                      <a:r>
                        <a:rPr lang="ko-KR" altLang="en-US" sz="900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대출받을수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 있음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03277895"/>
                  </a:ext>
                </a:extLst>
              </a:tr>
              <a:tr h="36417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토지담보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사업시행업체</a:t>
                      </a: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(SPC)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에서 토지를 담보로 금융대출을 받는 방법</a:t>
                      </a:r>
                      <a:endParaRPr lang="en-US" altLang="ko-KR" sz="900" kern="0" spc="-20" dirty="0">
                        <a:solidFill>
                          <a:srgbClr val="353535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" marR="12700" indent="79375" algn="l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사용가능부지가 농촌공사의 부지이므로 불가능함</a:t>
                      </a:r>
                      <a:endParaRPr lang="ko-KR" altLang="en-US" sz="900" kern="0" spc="-10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1228238"/>
                  </a:ext>
                </a:extLst>
              </a:tr>
            </a:tbl>
          </a:graphicData>
        </a:graphic>
      </p:graphicFrame>
      <p:sp>
        <p:nvSpPr>
          <p:cNvPr id="18" name="내용 개체 틀 8">
            <a:extLst>
              <a:ext uri="{FF2B5EF4-FFF2-40B4-BE49-F238E27FC236}">
                <a16:creationId xmlns:a16="http://schemas.microsoft.com/office/drawing/2014/main" id="{56FCAB5E-0039-44CE-83B1-64946F6B0870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25" name="내용 개체 틀 8">
            <a:extLst>
              <a:ext uri="{FF2B5EF4-FFF2-40B4-BE49-F238E27FC236}">
                <a16:creationId xmlns:a16="http://schemas.microsoft.com/office/drawing/2014/main" id="{BD175464-2B85-45A1-907E-39C4F30561A8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26" name="내용 개체 틀 8">
            <a:extLst>
              <a:ext uri="{FF2B5EF4-FFF2-40B4-BE49-F238E27FC236}">
                <a16:creationId xmlns:a16="http://schemas.microsoft.com/office/drawing/2014/main" id="{44A7F942-3D81-434A-9AD5-02C141FDC8E6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28" name="내용 개체 틀 8">
            <a:extLst>
              <a:ext uri="{FF2B5EF4-FFF2-40B4-BE49-F238E27FC236}">
                <a16:creationId xmlns:a16="http://schemas.microsoft.com/office/drawing/2014/main" id="{6CDA23F1-CFAB-4456-9041-C0619ACA6EC0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29" name="내용 개체 틀 8">
            <a:extLst>
              <a:ext uri="{FF2B5EF4-FFF2-40B4-BE49-F238E27FC236}">
                <a16:creationId xmlns:a16="http://schemas.microsoft.com/office/drawing/2014/main" id="{FCB2C11A-7DC6-4673-90FB-C92F25D08586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31" name="내용 개체 틀 8">
            <a:extLst>
              <a:ext uri="{FF2B5EF4-FFF2-40B4-BE49-F238E27FC236}">
                <a16:creationId xmlns:a16="http://schemas.microsoft.com/office/drawing/2014/main" id="{1018EE7D-18E6-4DDD-83D2-13225159395E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14876250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내용 개체 틀 8">
            <a:extLst>
              <a:ext uri="{FF2B5EF4-FFF2-40B4-BE49-F238E27FC236}">
                <a16:creationId xmlns:a16="http://schemas.microsoft.com/office/drawing/2014/main" id="{6F152D32-69B1-425D-A3D5-B12C2CA38A9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56</a:t>
            </a: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1" y="1217314"/>
            <a:ext cx="3318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11) </a:t>
            </a:r>
            <a:r>
              <a:rPr lang="ko-KR" altLang="en-US" sz="1800" dirty="0"/>
              <a:t>재원조달방안 분석 시사점</a:t>
            </a:r>
            <a:endParaRPr lang="en-US" altLang="ko-KR" sz="18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1704184"/>
            <a:ext cx="7986482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0" indent="0">
              <a:buNone/>
            </a:pPr>
            <a:r>
              <a:rPr lang="ko-KR" altLang="en-US" b="1" dirty="0"/>
              <a:t>다양한 주체의 협력 사업</a:t>
            </a:r>
            <a:endParaRPr lang="en-US" altLang="ko-KR" b="1" dirty="0"/>
          </a:p>
          <a:p>
            <a:r>
              <a:rPr lang="ko-KR" altLang="en-US" dirty="0"/>
              <a:t>사업추진을 위해 지역주민 뿐만 아니라 중간지원조직</a:t>
            </a:r>
            <a:r>
              <a:rPr lang="en-US" altLang="ko-KR" dirty="0"/>
              <a:t>, </a:t>
            </a:r>
            <a:r>
              <a:rPr lang="ko-KR" altLang="en-US" dirty="0"/>
              <a:t>민간 기업</a:t>
            </a:r>
            <a:r>
              <a:rPr lang="en-US" altLang="ko-KR" dirty="0"/>
              <a:t>, </a:t>
            </a:r>
            <a:r>
              <a:rPr lang="ko-KR" altLang="en-US" dirty="0"/>
              <a:t>지역 전문가</a:t>
            </a:r>
            <a:r>
              <a:rPr lang="en-US" altLang="ko-KR" dirty="0"/>
              <a:t>, </a:t>
            </a:r>
            <a:r>
              <a:rPr lang="ko-KR" altLang="en-US" dirty="0"/>
              <a:t>지역단체 등의 </a:t>
            </a:r>
            <a:endParaRPr lang="en-US" altLang="ko-KR" dirty="0"/>
          </a:p>
          <a:p>
            <a:pPr marL="0" indent="263525">
              <a:buNone/>
            </a:pPr>
            <a:r>
              <a:rPr lang="ko-KR" altLang="en-US" dirty="0"/>
              <a:t>다양한 이해관계자가 모여 협의체를 구성하는 것을 중시</a:t>
            </a:r>
            <a:endParaRPr lang="en-US" altLang="ko-KR" dirty="0"/>
          </a:p>
        </p:txBody>
      </p:sp>
      <p:sp>
        <p:nvSpPr>
          <p:cNvPr id="39" name="Object 5">
            <a:extLst>
              <a:ext uri="{FF2B5EF4-FFF2-40B4-BE49-F238E27FC236}">
                <a16:creationId xmlns:a16="http://schemas.microsoft.com/office/drawing/2014/main" id="{4E952BD1-F975-4142-8D01-774AE1D3AC2B}"/>
              </a:ext>
            </a:extLst>
          </p:cNvPr>
          <p:cNvSpPr txBox="1"/>
          <p:nvPr/>
        </p:nvSpPr>
        <p:spPr>
          <a:xfrm>
            <a:off x="370181" y="2908179"/>
            <a:ext cx="6601487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0" indent="0">
              <a:buNone/>
            </a:pPr>
            <a:r>
              <a:rPr lang="ko-KR" altLang="en-US" b="1" dirty="0"/>
              <a:t>상향식 사업발굴 및 계획수립 중시</a:t>
            </a:r>
            <a:endParaRPr lang="en-US" altLang="ko-KR" b="1" dirty="0"/>
          </a:p>
          <a:p>
            <a:r>
              <a:rPr lang="ko-KR" altLang="en-US" dirty="0"/>
              <a:t>지역주민의 수요에 따른 사업계획 수립을 위해 지역의 이해관계자로 구성된 </a:t>
            </a:r>
            <a:endParaRPr lang="en-US" altLang="ko-KR" dirty="0"/>
          </a:p>
          <a:p>
            <a:pPr marL="0" indent="263525">
              <a:buNone/>
            </a:pPr>
            <a:r>
              <a:rPr lang="ko-KR" altLang="en-US" dirty="0"/>
              <a:t>협의체를 중심으로 사업을 발굴하여 계획서를 작성하는 상향식 방식이 중시</a:t>
            </a:r>
            <a:endParaRPr lang="en-US" altLang="ko-KR" dirty="0"/>
          </a:p>
        </p:txBody>
      </p:sp>
      <p:sp>
        <p:nvSpPr>
          <p:cNvPr id="29" name="Object 2">
            <a:extLst>
              <a:ext uri="{FF2B5EF4-FFF2-40B4-BE49-F238E27FC236}">
                <a16:creationId xmlns:a16="http://schemas.microsoft.com/office/drawing/2014/main" id="{CB0C19FC-FF4B-4BB9-99A4-E4B8DC031404}"/>
              </a:ext>
            </a:extLst>
          </p:cNvPr>
          <p:cNvSpPr txBox="1"/>
          <p:nvPr/>
        </p:nvSpPr>
        <p:spPr>
          <a:xfrm>
            <a:off x="370182" y="413217"/>
            <a:ext cx="5662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06.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재원조달 및 사업추진체계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재원조달 방안</a:t>
            </a:r>
            <a:endParaRPr lang="en-US" sz="1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1" name="Object 5">
            <a:extLst>
              <a:ext uri="{FF2B5EF4-FFF2-40B4-BE49-F238E27FC236}">
                <a16:creationId xmlns:a16="http://schemas.microsoft.com/office/drawing/2014/main" id="{262E72B3-4C2C-4586-AEBE-0850C3F019E1}"/>
              </a:ext>
            </a:extLst>
          </p:cNvPr>
          <p:cNvSpPr txBox="1"/>
          <p:nvPr/>
        </p:nvSpPr>
        <p:spPr>
          <a:xfrm>
            <a:off x="370181" y="4112174"/>
            <a:ext cx="5828840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0" indent="0">
              <a:buNone/>
            </a:pPr>
            <a:r>
              <a:rPr lang="ko-KR" altLang="en-US" b="1" dirty="0"/>
              <a:t>타 부처 연계사업 매칭의 사업계획 수립</a:t>
            </a:r>
            <a:endParaRPr lang="en-US" altLang="ko-KR" b="1" dirty="0"/>
          </a:p>
          <a:p>
            <a:r>
              <a:rPr lang="ko-KR" altLang="en-US" dirty="0"/>
              <a:t>해당 사업의 사업비와 해당 부처의 다른 실과 사업 또는 타 부처의 </a:t>
            </a:r>
            <a:endParaRPr lang="en-US" altLang="ko-KR" dirty="0"/>
          </a:p>
          <a:p>
            <a:pPr marL="0" indent="263525">
              <a:buNone/>
            </a:pPr>
            <a:r>
              <a:rPr lang="ko-KR" altLang="en-US" dirty="0"/>
              <a:t>사업을 연계하여 사업비를 매칭하는 방식의 </a:t>
            </a:r>
            <a:r>
              <a:rPr lang="ko-KR" altLang="en-US" dirty="0" err="1"/>
              <a:t>사업계쵝</a:t>
            </a:r>
            <a:r>
              <a:rPr lang="ko-KR" altLang="en-US" dirty="0"/>
              <a:t> 수립이 중시</a:t>
            </a:r>
            <a:endParaRPr lang="en-US" altLang="ko-KR" dirty="0"/>
          </a:p>
        </p:txBody>
      </p:sp>
      <p:sp>
        <p:nvSpPr>
          <p:cNvPr id="32" name="Object 5">
            <a:extLst>
              <a:ext uri="{FF2B5EF4-FFF2-40B4-BE49-F238E27FC236}">
                <a16:creationId xmlns:a16="http://schemas.microsoft.com/office/drawing/2014/main" id="{66B12A80-15CD-489F-8642-9C0BA00A184C}"/>
              </a:ext>
            </a:extLst>
          </p:cNvPr>
          <p:cNvSpPr txBox="1"/>
          <p:nvPr/>
        </p:nvSpPr>
        <p:spPr>
          <a:xfrm>
            <a:off x="370181" y="5316168"/>
            <a:ext cx="7008650" cy="10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pPr marL="0" indent="0">
              <a:buNone/>
            </a:pPr>
            <a:r>
              <a:rPr lang="en-US" altLang="ko-KR" b="1" dirty="0"/>
              <a:t>H/W</a:t>
            </a:r>
            <a:r>
              <a:rPr lang="ko-KR" altLang="en-US" b="1" dirty="0"/>
              <a:t>사업과 </a:t>
            </a:r>
            <a:r>
              <a:rPr lang="en-US" altLang="ko-KR" b="1" dirty="0"/>
              <a:t>S/W</a:t>
            </a:r>
            <a:r>
              <a:rPr lang="ko-KR" altLang="en-US" b="1" dirty="0"/>
              <a:t>사업의 복합적 지원</a:t>
            </a:r>
            <a:endParaRPr lang="en-US" altLang="ko-KR" b="1" dirty="0"/>
          </a:p>
          <a:p>
            <a:r>
              <a:rPr lang="ko-KR" altLang="en-US" dirty="0"/>
              <a:t>기반시설</a:t>
            </a:r>
            <a:r>
              <a:rPr lang="en-US" altLang="ko-KR" dirty="0"/>
              <a:t>(H/W) </a:t>
            </a:r>
            <a:r>
              <a:rPr lang="ko-KR" altLang="en-US" dirty="0"/>
              <a:t>조성</a:t>
            </a:r>
            <a:r>
              <a:rPr lang="en-US" altLang="ko-KR" dirty="0"/>
              <a:t> </a:t>
            </a:r>
            <a:r>
              <a:rPr lang="ko-KR" altLang="en-US" dirty="0"/>
              <a:t>중심의 사업방식에서 탈피</a:t>
            </a:r>
            <a:endParaRPr lang="en-US" altLang="ko-KR" dirty="0"/>
          </a:p>
          <a:p>
            <a:pPr marL="0" indent="263525">
              <a:buNone/>
            </a:pPr>
            <a:r>
              <a:rPr lang="en-US" altLang="ko-KR" dirty="0"/>
              <a:t>H/W</a:t>
            </a:r>
            <a:r>
              <a:rPr lang="ko-KR" altLang="en-US" dirty="0"/>
              <a:t>사업과 함께 </a:t>
            </a:r>
            <a:r>
              <a:rPr lang="en-US" altLang="ko-KR" dirty="0"/>
              <a:t>S/W</a:t>
            </a:r>
            <a:r>
              <a:rPr lang="ko-KR" altLang="en-US" dirty="0"/>
              <a:t>사업을</a:t>
            </a:r>
            <a:r>
              <a:rPr lang="en-US" altLang="ko-KR" dirty="0"/>
              <a:t> </a:t>
            </a:r>
            <a:r>
              <a:rPr lang="ko-KR" altLang="en-US" dirty="0" err="1"/>
              <a:t>연계추진하여</a:t>
            </a:r>
            <a:r>
              <a:rPr lang="ko-KR" altLang="en-US" dirty="0"/>
              <a:t> 사업주체의 역량을 강화하는 것을 중시</a:t>
            </a:r>
            <a:endParaRPr lang="en-US" altLang="ko-KR" dirty="0"/>
          </a:p>
        </p:txBody>
      </p:sp>
      <p:sp>
        <p:nvSpPr>
          <p:cNvPr id="33" name="내용 개체 틀 8">
            <a:extLst>
              <a:ext uri="{FF2B5EF4-FFF2-40B4-BE49-F238E27FC236}">
                <a16:creationId xmlns:a16="http://schemas.microsoft.com/office/drawing/2014/main" id="{C97A98B3-5F67-4427-B661-1D9BA4C8C653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37" name="내용 개체 틀 8">
            <a:extLst>
              <a:ext uri="{FF2B5EF4-FFF2-40B4-BE49-F238E27FC236}">
                <a16:creationId xmlns:a16="http://schemas.microsoft.com/office/drawing/2014/main" id="{F5B03A4C-B6E4-413F-B31D-EA6AC1A8031E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5314C5C5-BA6A-4BFD-8AC1-FFF5182EE2C3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7082757C-2B66-4ADF-AF9C-A948FB12B3E5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595A827D-DB46-486F-845C-789A8A27CFF2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66E6788A-FB09-40A1-9A98-5493E9383F8D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235302877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내용 개체 틀 8">
            <a:extLst>
              <a:ext uri="{FF2B5EF4-FFF2-40B4-BE49-F238E27FC236}">
                <a16:creationId xmlns:a16="http://schemas.microsoft.com/office/drawing/2014/main" id="{41CFD4CB-4195-4770-911D-57EBC092B4E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937762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8F6AB0-4C46-4489-94D0-1162507F46A6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57</a:t>
            </a:r>
          </a:p>
        </p:txBody>
      </p:sp>
      <p:sp>
        <p:nvSpPr>
          <p:cNvPr id="35" name="Object 5">
            <a:extLst>
              <a:ext uri="{FF2B5EF4-FFF2-40B4-BE49-F238E27FC236}">
                <a16:creationId xmlns:a16="http://schemas.microsoft.com/office/drawing/2014/main" id="{92D154F2-462E-417F-9CCB-83E4EF031735}"/>
              </a:ext>
            </a:extLst>
          </p:cNvPr>
          <p:cNvSpPr txBox="1"/>
          <p:nvPr/>
        </p:nvSpPr>
        <p:spPr>
          <a:xfrm>
            <a:off x="370181" y="1191914"/>
            <a:ext cx="1949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1) </a:t>
            </a:r>
            <a:r>
              <a:rPr lang="ko-KR" altLang="en-US" sz="1800" dirty="0"/>
              <a:t>거버넌스 구성</a:t>
            </a:r>
            <a:endParaRPr lang="en-US" altLang="ko-KR" sz="1800" dirty="0"/>
          </a:p>
        </p:txBody>
      </p:sp>
      <p:sp>
        <p:nvSpPr>
          <p:cNvPr id="36" name="Object 5">
            <a:extLst>
              <a:ext uri="{FF2B5EF4-FFF2-40B4-BE49-F238E27FC236}">
                <a16:creationId xmlns:a16="http://schemas.microsoft.com/office/drawing/2014/main" id="{D798B97C-3272-46FB-901E-B6D6C88C396E}"/>
              </a:ext>
            </a:extLst>
          </p:cNvPr>
          <p:cNvSpPr txBox="1"/>
          <p:nvPr/>
        </p:nvSpPr>
        <p:spPr>
          <a:xfrm>
            <a:off x="370181" y="1624746"/>
            <a:ext cx="6436377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역할 </a:t>
            </a:r>
            <a:r>
              <a:rPr lang="en-US" altLang="ko-KR" dirty="0"/>
              <a:t>: </a:t>
            </a:r>
            <a:r>
              <a:rPr lang="ko-KR" altLang="en-US" dirty="0"/>
              <a:t>사업관리 </a:t>
            </a:r>
            <a:r>
              <a:rPr lang="en-US" altLang="ko-KR" dirty="0"/>
              <a:t>– </a:t>
            </a:r>
            <a:r>
              <a:rPr lang="ko-KR" altLang="en-US" dirty="0"/>
              <a:t>정책 사업의 방향을 수립하고 전체적인 사업을 모니터링</a:t>
            </a:r>
            <a:endParaRPr lang="en-US" altLang="ko-KR" dirty="0"/>
          </a:p>
          <a:p>
            <a:pPr marL="0" indent="808038">
              <a:buNone/>
            </a:pPr>
            <a:r>
              <a:rPr lang="ko-KR" altLang="en-US" dirty="0"/>
              <a:t>실행 </a:t>
            </a:r>
            <a:r>
              <a:rPr lang="en-US" altLang="ko-KR" dirty="0"/>
              <a:t>– </a:t>
            </a:r>
            <a:r>
              <a:rPr lang="ko-KR" altLang="en-US" dirty="0"/>
              <a:t>현장에서 사업의 계획과 시행을 담당</a:t>
            </a:r>
            <a:endParaRPr lang="en-US" altLang="ko-KR" dirty="0"/>
          </a:p>
        </p:txBody>
      </p:sp>
      <p:sp>
        <p:nvSpPr>
          <p:cNvPr id="29" name="Object 2">
            <a:extLst>
              <a:ext uri="{FF2B5EF4-FFF2-40B4-BE49-F238E27FC236}">
                <a16:creationId xmlns:a16="http://schemas.microsoft.com/office/drawing/2014/main" id="{CB0C19FC-FF4B-4BB9-99A4-E4B8DC031404}"/>
              </a:ext>
            </a:extLst>
          </p:cNvPr>
          <p:cNvSpPr txBox="1"/>
          <p:nvPr/>
        </p:nvSpPr>
        <p:spPr>
          <a:xfrm>
            <a:off x="370182" y="413217"/>
            <a:ext cx="5599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06. </a:t>
            </a:r>
            <a:r>
              <a:rPr lang="ko-KR" altLang="en-US" sz="2400" b="1" dirty="0">
                <a:solidFill>
                  <a:schemeClr val="bg1">
                    <a:lumMod val="95000"/>
                  </a:schemeClr>
                </a:solidFill>
              </a:rPr>
              <a:t>재원조달 및 사업추진체계</a:t>
            </a: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</a:rPr>
              <a:t>-</a:t>
            </a:r>
            <a:r>
              <a:rPr lang="en-US" altLang="ko-KR" sz="1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bg1">
                    <a:lumMod val="95000"/>
                  </a:schemeClr>
                </a:solidFill>
              </a:rPr>
              <a:t>사업추진체계</a:t>
            </a:r>
            <a:endParaRPr lang="en-US" altLang="ko-KR" sz="1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B3654B17-3019-41FC-A4B4-D54737AEAA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994167"/>
              </p:ext>
            </p:extLst>
          </p:nvPr>
        </p:nvGraphicFramePr>
        <p:xfrm>
          <a:off x="6983896" y="1470858"/>
          <a:ext cx="4837923" cy="1468755"/>
        </p:xfrm>
        <a:graphic>
          <a:graphicData uri="http://schemas.openxmlformats.org/drawingml/2006/table">
            <a:tbl>
              <a:tblPr/>
              <a:tblGrid>
                <a:gridCol w="1019018">
                  <a:extLst>
                    <a:ext uri="{9D8B030D-6E8A-4147-A177-3AD203B41FA5}">
                      <a16:colId xmlns:a16="http://schemas.microsoft.com/office/drawing/2014/main" val="2269713526"/>
                    </a:ext>
                  </a:extLst>
                </a:gridCol>
                <a:gridCol w="3818905">
                  <a:extLst>
                    <a:ext uri="{9D8B030D-6E8A-4147-A177-3AD203B41FA5}">
                      <a16:colId xmlns:a16="http://schemas.microsoft.com/office/drawing/2014/main" val="1315429719"/>
                    </a:ext>
                  </a:extLst>
                </a:gridCol>
              </a:tblGrid>
              <a:tr h="304673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구성원 예시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8343126"/>
                  </a:ext>
                </a:extLst>
              </a:tr>
              <a:tr h="258318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행정 </a:t>
                      </a: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T/F</a:t>
                      </a:r>
                      <a:endParaRPr 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관광과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산림공원과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지역경제과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지역개발과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해양수산과 등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9318927"/>
                  </a:ext>
                </a:extLst>
              </a:tr>
              <a:tr h="226441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사회단체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읍면별협의체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마을협의회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관광협의체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4946983"/>
                  </a:ext>
                </a:extLst>
              </a:tr>
              <a:tr h="226441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지역주민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추진위원회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작목반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귀산촌인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문화예술인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6598464"/>
                  </a:ext>
                </a:extLst>
              </a:tr>
              <a:tr h="226441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교육기관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어린이집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유치원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초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고등학교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대학교 등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5794753"/>
                  </a:ext>
                </a:extLst>
              </a:tr>
              <a:tr h="226441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의료기관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지역내 종합병원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9595194"/>
                  </a:ext>
                </a:extLst>
              </a:tr>
            </a:tbl>
          </a:graphicData>
        </a:graphic>
      </p:graphicFrame>
      <p:sp>
        <p:nvSpPr>
          <p:cNvPr id="26" name="Object 5">
            <a:extLst>
              <a:ext uri="{FF2B5EF4-FFF2-40B4-BE49-F238E27FC236}">
                <a16:creationId xmlns:a16="http://schemas.microsoft.com/office/drawing/2014/main" id="{80F464CB-E0FF-4364-88FC-78005E13CE5B}"/>
              </a:ext>
            </a:extLst>
          </p:cNvPr>
          <p:cNvSpPr txBox="1"/>
          <p:nvPr/>
        </p:nvSpPr>
        <p:spPr>
          <a:xfrm>
            <a:off x="370181" y="2615314"/>
            <a:ext cx="1949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600" b="1">
                <a:latin typeface="맑은 고딕" panose="020B0503020000020004" pitchFamily="50" charset="-127"/>
                <a:cs typeface="Microsoft GothicNeo" panose="020B0500000101010101" pitchFamily="34" charset="-127"/>
              </a:defRPr>
            </a:lvl1pPr>
          </a:lstStyle>
          <a:p>
            <a:r>
              <a:rPr lang="en-US" altLang="ko-KR" sz="1800" dirty="0"/>
              <a:t>2) </a:t>
            </a:r>
            <a:r>
              <a:rPr lang="ko-KR" altLang="en-US" sz="1800" dirty="0"/>
              <a:t>운영조직 구성</a:t>
            </a:r>
            <a:endParaRPr lang="en-US" altLang="ko-KR" sz="1800" dirty="0"/>
          </a:p>
        </p:txBody>
      </p:sp>
      <p:sp>
        <p:nvSpPr>
          <p:cNvPr id="27" name="Object 5">
            <a:extLst>
              <a:ext uri="{FF2B5EF4-FFF2-40B4-BE49-F238E27FC236}">
                <a16:creationId xmlns:a16="http://schemas.microsoft.com/office/drawing/2014/main" id="{3659B8F7-1731-4BF2-AA81-B3279FDA56D9}"/>
              </a:ext>
            </a:extLst>
          </p:cNvPr>
          <p:cNvSpPr txBox="1"/>
          <p:nvPr/>
        </p:nvSpPr>
        <p:spPr>
          <a:xfrm>
            <a:off x="370181" y="3048146"/>
            <a:ext cx="8037778" cy="697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 b="0">
                <a:latin typeface="+mn-ea"/>
                <a:cs typeface="Microsoft GothicNeo" panose="020B0500000101010101" pitchFamily="34" charset="-127"/>
              </a:defRPr>
            </a:lvl1pPr>
          </a:lstStyle>
          <a:p>
            <a:r>
              <a:rPr lang="ko-KR" altLang="en-US" dirty="0"/>
              <a:t>설립 및 운영방식에 따라 관설관영</a:t>
            </a:r>
            <a:r>
              <a:rPr lang="en-US" altLang="ko-KR" dirty="0"/>
              <a:t>, </a:t>
            </a:r>
            <a:r>
              <a:rPr lang="ko-KR" altLang="en-US" dirty="0" err="1"/>
              <a:t>관설민영</a:t>
            </a:r>
            <a:r>
              <a:rPr lang="en-US" altLang="ko-KR" dirty="0"/>
              <a:t>, </a:t>
            </a:r>
            <a:r>
              <a:rPr lang="ko-KR" altLang="en-US" dirty="0" err="1"/>
              <a:t>민설민영의</a:t>
            </a:r>
            <a:r>
              <a:rPr lang="ko-KR" altLang="en-US" dirty="0"/>
              <a:t> 방식으로 구분</a:t>
            </a:r>
            <a:endParaRPr lang="en-US" altLang="ko-KR" dirty="0"/>
          </a:p>
          <a:p>
            <a:r>
              <a:rPr lang="ko-KR" altLang="en-US" dirty="0"/>
              <a:t>사업은 장기적인 사업으로 효율적인 사업추진을 위해서는 안정되고 지속적인 운영조직이 필수</a:t>
            </a:r>
            <a:endParaRPr lang="en-US" altLang="ko-KR" dirty="0"/>
          </a:p>
        </p:txBody>
      </p:sp>
      <p:graphicFrame>
        <p:nvGraphicFramePr>
          <p:cNvPr id="28" name="표 27">
            <a:extLst>
              <a:ext uri="{FF2B5EF4-FFF2-40B4-BE49-F238E27FC236}">
                <a16:creationId xmlns:a16="http://schemas.microsoft.com/office/drawing/2014/main" id="{E87E1989-6ADA-4DD7-A5FC-BAF563F49D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640021"/>
              </p:ext>
            </p:extLst>
          </p:nvPr>
        </p:nvGraphicFramePr>
        <p:xfrm>
          <a:off x="370181" y="4041053"/>
          <a:ext cx="11451638" cy="2637163"/>
        </p:xfrm>
        <a:graphic>
          <a:graphicData uri="http://schemas.openxmlformats.org/drawingml/2006/table">
            <a:tbl>
              <a:tblPr/>
              <a:tblGrid>
                <a:gridCol w="723653">
                  <a:extLst>
                    <a:ext uri="{9D8B030D-6E8A-4147-A177-3AD203B41FA5}">
                      <a16:colId xmlns:a16="http://schemas.microsoft.com/office/drawing/2014/main" val="2915103425"/>
                    </a:ext>
                  </a:extLst>
                </a:gridCol>
                <a:gridCol w="2937956">
                  <a:extLst>
                    <a:ext uri="{9D8B030D-6E8A-4147-A177-3AD203B41FA5}">
                      <a16:colId xmlns:a16="http://schemas.microsoft.com/office/drawing/2014/main" val="3687679413"/>
                    </a:ext>
                  </a:extLst>
                </a:gridCol>
                <a:gridCol w="1947509">
                  <a:extLst>
                    <a:ext uri="{9D8B030D-6E8A-4147-A177-3AD203B41FA5}">
                      <a16:colId xmlns:a16="http://schemas.microsoft.com/office/drawing/2014/main" val="2499026038"/>
                    </a:ext>
                  </a:extLst>
                </a:gridCol>
                <a:gridCol w="1947509">
                  <a:extLst>
                    <a:ext uri="{9D8B030D-6E8A-4147-A177-3AD203B41FA5}">
                      <a16:colId xmlns:a16="http://schemas.microsoft.com/office/drawing/2014/main" val="3298344881"/>
                    </a:ext>
                  </a:extLst>
                </a:gridCol>
                <a:gridCol w="3895011">
                  <a:extLst>
                    <a:ext uri="{9D8B030D-6E8A-4147-A177-3AD203B41FA5}">
                      <a16:colId xmlns:a16="http://schemas.microsoft.com/office/drawing/2014/main" val="3451469137"/>
                    </a:ext>
                  </a:extLst>
                </a:gridCol>
              </a:tblGrid>
              <a:tr h="200368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관설관영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관설민영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 err="1">
                          <a:solidFill>
                            <a:srgbClr val="353535"/>
                          </a:solidFill>
                          <a:effectLst/>
                          <a:latin typeface="+mn-ea"/>
                          <a:ea typeface="+mn-ea"/>
                        </a:rPr>
                        <a:t>민설민영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7234172"/>
                  </a:ext>
                </a:extLst>
              </a:tr>
              <a:tr h="200368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설립주체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행정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지자체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행정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지자체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민간조직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당사자조직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전문기관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8828813"/>
                  </a:ext>
                </a:extLst>
              </a:tr>
              <a:tr h="200368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운영주체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민간단체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위탁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4236305"/>
                  </a:ext>
                </a:extLst>
              </a:tr>
              <a:tr h="200368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인력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공무원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(+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계약직 공무원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센터장 단체 선임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+ 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조직고용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센터자체고용 혼용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민간조직 직접 고용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5489402"/>
                  </a:ext>
                </a:extLst>
              </a:tr>
              <a:tr h="404037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재원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행정예산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행정예산</a:t>
                      </a:r>
                      <a:b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위탁금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경상비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사업비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)+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수탁조직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자체금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타사업수주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]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자체자원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일부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민간경상보조사업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지원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62387202"/>
                  </a:ext>
                </a:extLst>
              </a:tr>
              <a:tr h="404037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자유도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행정기관과 동일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민관관계반영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전문성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교섭력 등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장기적으로 행정체계로 수렴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상대적으로 자유로움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업무위탁 수준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79425256"/>
                  </a:ext>
                </a:extLst>
              </a:tr>
              <a:tr h="200368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장점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①예산의 안전성 ②운영 연속성 확보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관설과 민설의 강점 결합 가능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①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자원투입적음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②높은 효과성 ③높은 창의성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41856329"/>
                  </a:ext>
                </a:extLst>
              </a:tr>
              <a:tr h="607705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문제점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①지자체장의 의지에 따라 존속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규모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방향 규정</a:t>
                      </a:r>
                    </a:p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②직원 인사이동 ③자율성과 창의성 부족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①수탁단체 변경에 따른 불연속성 우려</a:t>
                      </a:r>
                    </a:p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②수탁단체의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능력ㆍ전문성에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따른 역량 차이</a:t>
                      </a:r>
                    </a:p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③위탁과정 민간갈등 ④장기적 기관화 가능성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①경영 불안정 ②자원부족으로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사업량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한계</a:t>
                      </a:r>
                    </a:p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③서비스에서 소외된 현장 발생 ④관설과 경쟁 어려움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33936346"/>
                  </a:ext>
                </a:extLst>
              </a:tr>
              <a:tr h="201555"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적용</a:t>
                      </a:r>
                      <a:r>
                        <a:rPr lang="ko-KR" altLang="en-US" sz="900" kern="0" spc="0" dirty="0">
                          <a:solidFill>
                            <a:srgbClr val="191919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방안</a:t>
                      </a:r>
                      <a:endParaRPr lang="ko-KR" altLang="en-US" sz="900" kern="0" spc="0" dirty="0">
                        <a:solidFill>
                          <a:srgbClr val="19191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275" marR="33275" marT="9199" marB="9199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행정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T/F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팀 구성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기존 중간지원조직 내 설치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운영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지자체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자체조례제정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독립센터 운영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" indent="0" algn="ctr" fontAlgn="base" latinLnBrk="0">
                        <a:lnSpc>
                          <a:spcPct val="13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</a:p>
                  </a:txBody>
                  <a:tcPr marL="33275" marR="33275" marT="9199" marB="9199" anchor="ctr">
                    <a:lnL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6890564"/>
                  </a:ext>
                </a:extLst>
              </a:tr>
            </a:tbl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id="{B9EDA237-5E7A-459E-B295-E8414D852D6C}"/>
              </a:ext>
            </a:extLst>
          </p:cNvPr>
          <p:cNvSpPr txBox="1"/>
          <p:nvPr/>
        </p:nvSpPr>
        <p:spPr>
          <a:xfrm>
            <a:off x="6983896" y="1220211"/>
            <a:ext cx="172996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r>
              <a:rPr lang="ko-KR" altLang="en-US" sz="1000" b="1" dirty="0"/>
              <a:t>협력 거버넌스 구성원 예시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BB9B3F0-E5A6-4484-93F2-B0C576C5EB82}"/>
              </a:ext>
            </a:extLst>
          </p:cNvPr>
          <p:cNvSpPr txBox="1"/>
          <p:nvPr/>
        </p:nvSpPr>
        <p:spPr>
          <a:xfrm>
            <a:off x="370181" y="3806647"/>
            <a:ext cx="301877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ctr">
              <a:defRPr sz="800"/>
            </a:lvl1pPr>
          </a:lstStyle>
          <a:p>
            <a:r>
              <a:rPr lang="ko-KR" altLang="en-US" sz="1000" b="1" dirty="0"/>
              <a:t>설립 및 운영방식에 따른 중간지원조직 유형 비교</a:t>
            </a:r>
          </a:p>
        </p:txBody>
      </p:sp>
      <p:sp>
        <p:nvSpPr>
          <p:cNvPr id="38" name="내용 개체 틀 8">
            <a:extLst>
              <a:ext uri="{FF2B5EF4-FFF2-40B4-BE49-F238E27FC236}">
                <a16:creationId xmlns:a16="http://schemas.microsoft.com/office/drawing/2014/main" id="{A4F9BD93-9651-4D18-8382-AA7B56C69615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2048204" cy="291038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01</a:t>
            </a:r>
          </a:p>
        </p:txBody>
      </p:sp>
      <p:sp>
        <p:nvSpPr>
          <p:cNvPr id="40" name="내용 개체 틀 8">
            <a:extLst>
              <a:ext uri="{FF2B5EF4-FFF2-40B4-BE49-F238E27FC236}">
                <a16:creationId xmlns:a16="http://schemas.microsoft.com/office/drawing/2014/main" id="{766E4473-AC58-494F-8CE7-2C90B23A72EA}"/>
              </a:ext>
            </a:extLst>
          </p:cNvPr>
          <p:cNvSpPr txBox="1">
            <a:spLocks/>
          </p:cNvSpPr>
          <p:nvPr/>
        </p:nvSpPr>
        <p:spPr>
          <a:xfrm>
            <a:off x="1950963" y="0"/>
            <a:ext cx="2145450" cy="291038"/>
          </a:xfrm>
          <a:prstGeom prst="rect">
            <a:avLst/>
          </a:prstGeom>
          <a:solidFill>
            <a:srgbClr val="E0E0E0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02</a:t>
            </a:r>
          </a:p>
        </p:txBody>
      </p:sp>
      <p:sp>
        <p:nvSpPr>
          <p:cNvPr id="41" name="내용 개체 틀 8">
            <a:extLst>
              <a:ext uri="{FF2B5EF4-FFF2-40B4-BE49-F238E27FC236}">
                <a16:creationId xmlns:a16="http://schemas.microsoft.com/office/drawing/2014/main" id="{574770E8-DC02-4CCB-8E9B-7F6F222198F5}"/>
              </a:ext>
            </a:extLst>
          </p:cNvPr>
          <p:cNvSpPr txBox="1">
            <a:spLocks/>
          </p:cNvSpPr>
          <p:nvPr/>
        </p:nvSpPr>
        <p:spPr>
          <a:xfrm>
            <a:off x="3999171" y="0"/>
            <a:ext cx="2145450" cy="291038"/>
          </a:xfrm>
          <a:prstGeom prst="rect">
            <a:avLst/>
          </a:prstGeom>
          <a:solidFill>
            <a:srgbClr val="BDBDBD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03</a:t>
            </a:r>
          </a:p>
        </p:txBody>
      </p:sp>
      <p:sp>
        <p:nvSpPr>
          <p:cNvPr id="42" name="내용 개체 틀 8">
            <a:extLst>
              <a:ext uri="{FF2B5EF4-FFF2-40B4-BE49-F238E27FC236}">
                <a16:creationId xmlns:a16="http://schemas.microsoft.com/office/drawing/2014/main" id="{0F7102E7-C7E2-46AC-BD92-88D273B6618E}"/>
              </a:ext>
            </a:extLst>
          </p:cNvPr>
          <p:cNvSpPr txBox="1">
            <a:spLocks/>
          </p:cNvSpPr>
          <p:nvPr/>
        </p:nvSpPr>
        <p:spPr>
          <a:xfrm>
            <a:off x="6047379" y="0"/>
            <a:ext cx="2145450" cy="291038"/>
          </a:xfrm>
          <a:prstGeom prst="rect">
            <a:avLst/>
          </a:prstGeom>
          <a:solidFill>
            <a:srgbClr val="9E9E9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04</a:t>
            </a:r>
          </a:p>
        </p:txBody>
      </p:sp>
      <p:sp>
        <p:nvSpPr>
          <p:cNvPr id="43" name="내용 개체 틀 8">
            <a:extLst>
              <a:ext uri="{FF2B5EF4-FFF2-40B4-BE49-F238E27FC236}">
                <a16:creationId xmlns:a16="http://schemas.microsoft.com/office/drawing/2014/main" id="{FF94B6C7-C3A6-46E8-B72E-F6454603CF61}"/>
              </a:ext>
            </a:extLst>
          </p:cNvPr>
          <p:cNvSpPr txBox="1">
            <a:spLocks/>
          </p:cNvSpPr>
          <p:nvPr/>
        </p:nvSpPr>
        <p:spPr>
          <a:xfrm>
            <a:off x="10143793" y="0"/>
            <a:ext cx="2048207" cy="291038"/>
          </a:xfrm>
          <a:prstGeom prst="rect">
            <a:avLst/>
          </a:prstGeom>
          <a:solidFill>
            <a:srgbClr val="616161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06</a:t>
            </a:r>
          </a:p>
        </p:txBody>
      </p:sp>
      <p:sp>
        <p:nvSpPr>
          <p:cNvPr id="44" name="내용 개체 틀 8">
            <a:extLst>
              <a:ext uri="{FF2B5EF4-FFF2-40B4-BE49-F238E27FC236}">
                <a16:creationId xmlns:a16="http://schemas.microsoft.com/office/drawing/2014/main" id="{B464702D-F5F8-4DDC-A775-5782DBB793A1}"/>
              </a:ext>
            </a:extLst>
          </p:cNvPr>
          <p:cNvSpPr txBox="1">
            <a:spLocks/>
          </p:cNvSpPr>
          <p:nvPr/>
        </p:nvSpPr>
        <p:spPr>
          <a:xfrm>
            <a:off x="8095587" y="0"/>
            <a:ext cx="2145450" cy="291038"/>
          </a:xfrm>
          <a:prstGeom prst="rect">
            <a:avLst/>
          </a:prstGeom>
          <a:solidFill>
            <a:srgbClr val="757575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297032534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내용 개체 틀 8">
            <a:extLst>
              <a:ext uri="{FF2B5EF4-FFF2-40B4-BE49-F238E27FC236}">
                <a16:creationId xmlns:a16="http://schemas.microsoft.com/office/drawing/2014/main" id="{B38F310A-8635-4A90-BE0C-7259509043F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EEEEE"/>
          </a:soli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1300" kern="1200" spc="-90" baseline="0" dirty="0">
                <a:ln>
                  <a:solidFill>
                    <a:srgbClr val="333944">
                      <a:alpha val="0"/>
                    </a:srgbClr>
                  </a:solidFill>
                </a:ln>
                <a:solidFill>
                  <a:srgbClr val="373B46"/>
                </a:solidFill>
                <a:latin typeface="+mj-ea"/>
                <a:ea typeface="+mj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7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spc="-7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dirty="0">
              <a:solidFill>
                <a:schemeClr val="bg1"/>
              </a:solidFill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50B08550-06CC-43C9-BE45-F638E788C828}"/>
              </a:ext>
            </a:extLst>
          </p:cNvPr>
          <p:cNvGrpSpPr/>
          <p:nvPr/>
        </p:nvGrpSpPr>
        <p:grpSpPr>
          <a:xfrm>
            <a:off x="4876800" y="3135053"/>
            <a:ext cx="2438400" cy="587895"/>
            <a:chOff x="4876800" y="2737030"/>
            <a:chExt cx="2438400" cy="587895"/>
          </a:xfrm>
        </p:grpSpPr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BCE470B1-9465-426C-990C-B2A0354A4650}"/>
                </a:ext>
              </a:extLst>
            </p:cNvPr>
            <p:cNvCxnSpPr>
              <a:cxnSpLocks/>
            </p:cNvCxnSpPr>
            <p:nvPr/>
          </p:nvCxnSpPr>
          <p:spPr>
            <a:xfrm>
              <a:off x="5019869" y="3324925"/>
              <a:ext cx="2183364" cy="0"/>
            </a:xfrm>
            <a:prstGeom prst="line">
              <a:avLst/>
            </a:prstGeom>
            <a:ln w="19050">
              <a:solidFill>
                <a:srgbClr val="373B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제목 1">
              <a:extLst>
                <a:ext uri="{FF2B5EF4-FFF2-40B4-BE49-F238E27FC236}">
                  <a16:creationId xmlns:a16="http://schemas.microsoft.com/office/drawing/2014/main" id="{1BD9AEA0-A3DE-473E-B0AE-2FAA3245AB23}"/>
                </a:ext>
              </a:extLst>
            </p:cNvPr>
            <p:cNvSpPr txBox="1">
              <a:spLocks/>
            </p:cNvSpPr>
            <p:nvPr/>
          </p:nvSpPr>
          <p:spPr>
            <a:xfrm>
              <a:off x="4876800" y="2737030"/>
              <a:ext cx="2438400" cy="48820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1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ko-KR" altLang="en-US" sz="3600" spc="-70" dirty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맑은 고딕" panose="020B0503020000020004" pitchFamily="50" charset="-127"/>
                </a:rPr>
                <a:t>감사합니다</a:t>
              </a:r>
              <a:endParaRPr lang="en-US" altLang="ko-KR" sz="3600" spc="-70" dirty="0">
                <a:ln>
                  <a:solidFill>
                    <a:prstClr val="black">
                      <a:alpha val="0"/>
                    </a:prstClr>
                  </a:solidFill>
                </a:ln>
                <a:latin typeface="맑은 고딕" panose="020B0503020000020004" pitchFamily="50" charset="-127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9E3622C2-A341-41F7-AFF5-613D46601C3A}"/>
              </a:ext>
            </a:extLst>
          </p:cNvPr>
          <p:cNvSpPr txBox="1"/>
          <p:nvPr/>
        </p:nvSpPr>
        <p:spPr>
          <a:xfrm>
            <a:off x="11837416" y="6581001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>
                <a:latin typeface="+mj-lt"/>
              </a:defRPr>
            </a:lvl1pPr>
          </a:lstStyle>
          <a:p>
            <a:pPr algn="r"/>
            <a:r>
              <a:rPr lang="en-US" altLang="ko-KR" sz="1200" dirty="0"/>
              <a:t>58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902903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4292</TotalTime>
  <Words>9399</Words>
  <Application>Microsoft Office PowerPoint</Application>
  <PresentationFormat>와이드스크린</PresentationFormat>
  <Paragraphs>2603</Paragraphs>
  <Slides>58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58</vt:i4>
      </vt:variant>
    </vt:vector>
  </HeadingPairs>
  <TitlesOfParts>
    <vt:vector size="63" baseType="lpstr">
      <vt:lpstr>맑은 고딕</vt:lpstr>
      <vt:lpstr>Microsoft GothicNeo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ljaewook97@naver.com</dc:creator>
  <cp:lastModifiedBy>user</cp:lastModifiedBy>
  <cp:revision>631</cp:revision>
  <dcterms:created xsi:type="dcterms:W3CDTF">2021-10-18T05:16:47Z</dcterms:created>
  <dcterms:modified xsi:type="dcterms:W3CDTF">2022-06-14T08:14:17Z</dcterms:modified>
</cp:coreProperties>
</file>